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69" r:id="rId2"/>
    <p:sldId id="257" r:id="rId3"/>
    <p:sldId id="258" r:id="rId4"/>
    <p:sldId id="260" r:id="rId5"/>
    <p:sldId id="262" r:id="rId6"/>
    <p:sldId id="259" r:id="rId7"/>
    <p:sldId id="263" r:id="rId8"/>
    <p:sldId id="268" r:id="rId9"/>
    <p:sldId id="264" r:id="rId10"/>
    <p:sldId id="270" r:id="rId11"/>
    <p:sldId id="271" r:id="rId12"/>
    <p:sldId id="265" r:id="rId13"/>
    <p:sldId id="266" r:id="rId14"/>
    <p:sldId id="277" r:id="rId15"/>
    <p:sldId id="272" r:id="rId16"/>
    <p:sldId id="273" r:id="rId17"/>
    <p:sldId id="274" r:id="rId18"/>
    <p:sldId id="276" r:id="rId19"/>
    <p:sldId id="280" r:id="rId20"/>
    <p:sldId id="278"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oleObject" Target="file:///\\spu.local\users\geri\My%20Documents\0004%20Research\2%20Poverty%20WG%20SDGs\Geri%20-%20SDG_all_Nov_2018.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4225683298432173"/>
          <c:y val="0.18509982981741493"/>
          <c:w val="0.83766711669387139"/>
          <c:h val="0.72562397153991787"/>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7C30-4BE3-996E-BAEBA66B8888}"/>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7C30-4BE3-996E-BAEBA66B8888}"/>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7C30-4BE3-996E-BAEBA66B8888}"/>
              </c:ext>
            </c:extLst>
          </c:dPt>
          <c:dPt>
            <c:idx val="3"/>
            <c:bubble3D val="0"/>
            <c:explosion val="23"/>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7C30-4BE3-996E-BAEBA66B8888}"/>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7C30-4BE3-996E-BAEBA66B8888}"/>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1-7C30-4BE3-996E-BAEBA66B8888}"/>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3-7C30-4BE3-996E-BAEBA66B8888}"/>
                </c:ext>
              </c:extLst>
            </c:dLbl>
            <c:dLbl>
              <c:idx val="2"/>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5-7C30-4BE3-996E-BAEBA66B8888}"/>
                </c:ext>
              </c:extLst>
            </c:dLbl>
            <c:dLbl>
              <c:idx val="3"/>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7-7C30-4BE3-996E-BAEBA66B8888}"/>
                </c:ext>
              </c:extLst>
            </c:dLbl>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9-7C30-4BE3-996E-BAEBA66B8888}"/>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Frequency!$A$50:$A$54</c:f>
              <c:strCache>
                <c:ptCount val="5"/>
                <c:pt idx="0">
                  <c:v>Not At All</c:v>
                </c:pt>
                <c:pt idx="1">
                  <c:v>Somewhat</c:v>
                </c:pt>
                <c:pt idx="2">
                  <c:v>Legitimate, like others</c:v>
                </c:pt>
                <c:pt idx="3">
                  <c:v>Very Legitimate</c:v>
                </c:pt>
                <c:pt idx="4">
                  <c:v>Don't Know</c:v>
                </c:pt>
              </c:strCache>
            </c:strRef>
          </c:cat>
          <c:val>
            <c:numRef>
              <c:f>Frequency!$B$50:$B$54</c:f>
              <c:numCache>
                <c:formatCode>General</c:formatCode>
                <c:ptCount val="5"/>
                <c:pt idx="0">
                  <c:v>34</c:v>
                </c:pt>
                <c:pt idx="1">
                  <c:v>127</c:v>
                </c:pt>
                <c:pt idx="2">
                  <c:v>237</c:v>
                </c:pt>
                <c:pt idx="3">
                  <c:v>203</c:v>
                </c:pt>
                <c:pt idx="4">
                  <c:v>48</c:v>
                </c:pt>
              </c:numCache>
            </c:numRef>
          </c:val>
          <c:extLst>
            <c:ext xmlns:c16="http://schemas.microsoft.com/office/drawing/2014/chart" uri="{C3380CC4-5D6E-409C-BE32-E72D297353CC}">
              <c16:uniqueId val="{0000000A-7C30-4BE3-996E-BAEBA66B8888}"/>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DC41B5-A59A-4A49-80D9-26D64675367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7EF01906-C7F4-496C-BE46-F53CEE402533}">
      <dgm:prSet phldrT="[Text]"/>
      <dgm:spPr/>
      <dgm:t>
        <a:bodyPr/>
        <a:lstStyle/>
        <a:p>
          <a:r>
            <a:rPr lang="en-US" dirty="0"/>
            <a:t>Overview of Integrating Poverty in Management Education</a:t>
          </a:r>
        </a:p>
      </dgm:t>
    </dgm:pt>
    <dgm:pt modelId="{238F0260-1432-48D9-BDBE-D33BB1E6791A}" type="parTrans" cxnId="{52D0ECC7-BB88-43D9-A5EB-615C4ED3A9A6}">
      <dgm:prSet/>
      <dgm:spPr/>
      <dgm:t>
        <a:bodyPr/>
        <a:lstStyle/>
        <a:p>
          <a:endParaRPr lang="en-US"/>
        </a:p>
      </dgm:t>
    </dgm:pt>
    <dgm:pt modelId="{174F669B-2835-4291-BDA2-DCB2EF4F2F08}" type="sibTrans" cxnId="{52D0ECC7-BB88-43D9-A5EB-615C4ED3A9A6}">
      <dgm:prSet/>
      <dgm:spPr/>
      <dgm:t>
        <a:bodyPr/>
        <a:lstStyle/>
        <a:p>
          <a:endParaRPr lang="en-US"/>
        </a:p>
      </dgm:t>
    </dgm:pt>
    <dgm:pt modelId="{A8BC5DCB-F636-40C0-8A61-5706A6AEEF63}">
      <dgm:prSet phldrT="[Text]"/>
      <dgm:spPr/>
      <dgm:t>
        <a:bodyPr/>
        <a:lstStyle/>
        <a:p>
          <a:r>
            <a:rPr lang="en-US" dirty="0"/>
            <a:t>The Student Voice</a:t>
          </a:r>
        </a:p>
      </dgm:t>
    </dgm:pt>
    <dgm:pt modelId="{8704A2D5-33EE-43FD-8B73-3CD38C7F8AF7}" type="parTrans" cxnId="{B23C62C4-B178-43CB-A7CF-73CA1DFB1D2E}">
      <dgm:prSet/>
      <dgm:spPr/>
      <dgm:t>
        <a:bodyPr/>
        <a:lstStyle/>
        <a:p>
          <a:endParaRPr lang="en-US"/>
        </a:p>
      </dgm:t>
    </dgm:pt>
    <dgm:pt modelId="{E72F5359-A848-41D6-9BE6-AF5CDE95BD70}" type="sibTrans" cxnId="{B23C62C4-B178-43CB-A7CF-73CA1DFB1D2E}">
      <dgm:prSet/>
      <dgm:spPr/>
      <dgm:t>
        <a:bodyPr/>
        <a:lstStyle/>
        <a:p>
          <a:endParaRPr lang="en-US"/>
        </a:p>
      </dgm:t>
    </dgm:pt>
    <dgm:pt modelId="{72A8E005-26B4-41D4-B2CF-5A92D8A74CBF}">
      <dgm:prSet phldrT="[Text]"/>
      <dgm:spPr/>
      <dgm:t>
        <a:bodyPr/>
        <a:lstStyle/>
        <a:p>
          <a:r>
            <a:rPr lang="en-US" dirty="0"/>
            <a:t>Survey Methodology</a:t>
          </a:r>
        </a:p>
      </dgm:t>
    </dgm:pt>
    <dgm:pt modelId="{92A423D9-CF1C-4AB4-9B37-C6465D8A9A88}" type="parTrans" cxnId="{3305F89A-3CA6-475F-BBA0-18E3F1D1834A}">
      <dgm:prSet/>
      <dgm:spPr/>
      <dgm:t>
        <a:bodyPr/>
        <a:lstStyle/>
        <a:p>
          <a:endParaRPr lang="en-US"/>
        </a:p>
      </dgm:t>
    </dgm:pt>
    <dgm:pt modelId="{D309A609-1CC2-4138-8E38-903FA7176738}" type="sibTrans" cxnId="{3305F89A-3CA6-475F-BBA0-18E3F1D1834A}">
      <dgm:prSet/>
      <dgm:spPr/>
      <dgm:t>
        <a:bodyPr/>
        <a:lstStyle/>
        <a:p>
          <a:endParaRPr lang="en-US"/>
        </a:p>
      </dgm:t>
    </dgm:pt>
    <dgm:pt modelId="{4FEBF442-12F7-49B7-A3C0-5A0C7652A453}">
      <dgm:prSet phldrT="[Text]"/>
      <dgm:spPr/>
      <dgm:t>
        <a:bodyPr/>
        <a:lstStyle/>
        <a:p>
          <a:r>
            <a:rPr lang="en-US" dirty="0"/>
            <a:t>Survey Findings</a:t>
          </a:r>
        </a:p>
      </dgm:t>
    </dgm:pt>
    <dgm:pt modelId="{0940CF2F-97A1-406D-A3BD-CFE6AF38F7FE}" type="parTrans" cxnId="{B4DC5636-4767-4724-B3A6-6C42E2889A16}">
      <dgm:prSet/>
      <dgm:spPr/>
      <dgm:t>
        <a:bodyPr/>
        <a:lstStyle/>
        <a:p>
          <a:endParaRPr lang="en-US"/>
        </a:p>
      </dgm:t>
    </dgm:pt>
    <dgm:pt modelId="{2F2BE79A-37DF-4D6B-8C68-A657DD4C6273}" type="sibTrans" cxnId="{B4DC5636-4767-4724-B3A6-6C42E2889A16}">
      <dgm:prSet/>
      <dgm:spPr/>
      <dgm:t>
        <a:bodyPr/>
        <a:lstStyle/>
        <a:p>
          <a:endParaRPr lang="en-US"/>
        </a:p>
      </dgm:t>
    </dgm:pt>
    <dgm:pt modelId="{6651C502-DE0A-49A2-8DC0-C2A0A17FB2F2}">
      <dgm:prSet phldrT="[Text]"/>
      <dgm:spPr/>
      <dgm:t>
        <a:bodyPr/>
        <a:lstStyle/>
        <a:p>
          <a:r>
            <a:rPr lang="en-US" dirty="0"/>
            <a:t>Survey Implications</a:t>
          </a:r>
        </a:p>
      </dgm:t>
    </dgm:pt>
    <dgm:pt modelId="{28220EC8-FEB4-4940-B441-32A59310D1CB}" type="parTrans" cxnId="{C6ACB8FA-4689-408E-A7B7-F408155355C6}">
      <dgm:prSet/>
      <dgm:spPr/>
      <dgm:t>
        <a:bodyPr/>
        <a:lstStyle/>
        <a:p>
          <a:endParaRPr lang="en-US"/>
        </a:p>
      </dgm:t>
    </dgm:pt>
    <dgm:pt modelId="{ED4D9545-39C2-410B-AEBC-47C24A47DA60}" type="sibTrans" cxnId="{C6ACB8FA-4689-408E-A7B7-F408155355C6}">
      <dgm:prSet/>
      <dgm:spPr/>
      <dgm:t>
        <a:bodyPr/>
        <a:lstStyle/>
        <a:p>
          <a:endParaRPr lang="en-US"/>
        </a:p>
      </dgm:t>
    </dgm:pt>
    <dgm:pt modelId="{389853D9-D8D3-4EE6-B674-A5FA7EEBF1A7}" type="pres">
      <dgm:prSet presAssocID="{D7DC41B5-A59A-4A49-80D9-26D646753670}" presName="linear" presStyleCnt="0">
        <dgm:presLayoutVars>
          <dgm:dir/>
          <dgm:animLvl val="lvl"/>
          <dgm:resizeHandles val="exact"/>
        </dgm:presLayoutVars>
      </dgm:prSet>
      <dgm:spPr/>
    </dgm:pt>
    <dgm:pt modelId="{E7618F4C-E687-4F40-99E7-A956AB06A418}" type="pres">
      <dgm:prSet presAssocID="{7EF01906-C7F4-496C-BE46-F53CEE402533}" presName="parentLin" presStyleCnt="0"/>
      <dgm:spPr/>
    </dgm:pt>
    <dgm:pt modelId="{2411F0E4-9DB7-46BE-A127-E7BF942621B5}" type="pres">
      <dgm:prSet presAssocID="{7EF01906-C7F4-496C-BE46-F53CEE402533}" presName="parentLeftMargin" presStyleLbl="node1" presStyleIdx="0" presStyleCnt="5"/>
      <dgm:spPr/>
    </dgm:pt>
    <dgm:pt modelId="{3E6EEF0F-8FC3-470A-A70B-CEC740FC94F8}" type="pres">
      <dgm:prSet presAssocID="{7EF01906-C7F4-496C-BE46-F53CEE402533}" presName="parentText" presStyleLbl="node1" presStyleIdx="0" presStyleCnt="5">
        <dgm:presLayoutVars>
          <dgm:chMax val="0"/>
          <dgm:bulletEnabled val="1"/>
        </dgm:presLayoutVars>
      </dgm:prSet>
      <dgm:spPr/>
    </dgm:pt>
    <dgm:pt modelId="{E4D9A6D8-4E31-4437-ACC7-8279A9BDB7F8}" type="pres">
      <dgm:prSet presAssocID="{7EF01906-C7F4-496C-BE46-F53CEE402533}" presName="negativeSpace" presStyleCnt="0"/>
      <dgm:spPr/>
    </dgm:pt>
    <dgm:pt modelId="{54A30FA9-168A-4126-805A-328398C429DA}" type="pres">
      <dgm:prSet presAssocID="{7EF01906-C7F4-496C-BE46-F53CEE402533}" presName="childText" presStyleLbl="conFgAcc1" presStyleIdx="0" presStyleCnt="5">
        <dgm:presLayoutVars>
          <dgm:bulletEnabled val="1"/>
        </dgm:presLayoutVars>
      </dgm:prSet>
      <dgm:spPr/>
    </dgm:pt>
    <dgm:pt modelId="{894F8D0A-2844-41DC-9111-39D5AC1145F1}" type="pres">
      <dgm:prSet presAssocID="{174F669B-2835-4291-BDA2-DCB2EF4F2F08}" presName="spaceBetweenRectangles" presStyleCnt="0"/>
      <dgm:spPr/>
    </dgm:pt>
    <dgm:pt modelId="{897E1F63-1B2E-4D47-88DF-F16759A9E049}" type="pres">
      <dgm:prSet presAssocID="{A8BC5DCB-F636-40C0-8A61-5706A6AEEF63}" presName="parentLin" presStyleCnt="0"/>
      <dgm:spPr/>
    </dgm:pt>
    <dgm:pt modelId="{AD01190B-FE4C-4DF5-985D-D0057E49331F}" type="pres">
      <dgm:prSet presAssocID="{A8BC5DCB-F636-40C0-8A61-5706A6AEEF63}" presName="parentLeftMargin" presStyleLbl="node1" presStyleIdx="0" presStyleCnt="5"/>
      <dgm:spPr/>
    </dgm:pt>
    <dgm:pt modelId="{AEE483B3-7F23-489A-97D6-0D97BD524F87}" type="pres">
      <dgm:prSet presAssocID="{A8BC5DCB-F636-40C0-8A61-5706A6AEEF63}" presName="parentText" presStyleLbl="node1" presStyleIdx="1" presStyleCnt="5">
        <dgm:presLayoutVars>
          <dgm:chMax val="0"/>
          <dgm:bulletEnabled val="1"/>
        </dgm:presLayoutVars>
      </dgm:prSet>
      <dgm:spPr/>
    </dgm:pt>
    <dgm:pt modelId="{6886AA10-CA65-4A3C-B2D3-63E05BFB5E0A}" type="pres">
      <dgm:prSet presAssocID="{A8BC5DCB-F636-40C0-8A61-5706A6AEEF63}" presName="negativeSpace" presStyleCnt="0"/>
      <dgm:spPr/>
    </dgm:pt>
    <dgm:pt modelId="{6ACFEF5A-E403-4F6A-8FC3-C82D89E7FB71}" type="pres">
      <dgm:prSet presAssocID="{A8BC5DCB-F636-40C0-8A61-5706A6AEEF63}" presName="childText" presStyleLbl="conFgAcc1" presStyleIdx="1" presStyleCnt="5">
        <dgm:presLayoutVars>
          <dgm:bulletEnabled val="1"/>
        </dgm:presLayoutVars>
      </dgm:prSet>
      <dgm:spPr/>
    </dgm:pt>
    <dgm:pt modelId="{D1D7F1A7-FE5A-4B5D-9C3D-D5C3F68C5B1A}" type="pres">
      <dgm:prSet presAssocID="{E72F5359-A848-41D6-9BE6-AF5CDE95BD70}" presName="spaceBetweenRectangles" presStyleCnt="0"/>
      <dgm:spPr/>
    </dgm:pt>
    <dgm:pt modelId="{BC4A1912-448A-475F-9550-543DEF22586C}" type="pres">
      <dgm:prSet presAssocID="{72A8E005-26B4-41D4-B2CF-5A92D8A74CBF}" presName="parentLin" presStyleCnt="0"/>
      <dgm:spPr/>
    </dgm:pt>
    <dgm:pt modelId="{0892DBE4-C7AB-4093-BA2E-38744CF869F4}" type="pres">
      <dgm:prSet presAssocID="{72A8E005-26B4-41D4-B2CF-5A92D8A74CBF}" presName="parentLeftMargin" presStyleLbl="node1" presStyleIdx="1" presStyleCnt="5"/>
      <dgm:spPr/>
    </dgm:pt>
    <dgm:pt modelId="{9A3E4CB5-4648-4A52-A8A6-BAECBC28035E}" type="pres">
      <dgm:prSet presAssocID="{72A8E005-26B4-41D4-B2CF-5A92D8A74CBF}" presName="parentText" presStyleLbl="node1" presStyleIdx="2" presStyleCnt="5">
        <dgm:presLayoutVars>
          <dgm:chMax val="0"/>
          <dgm:bulletEnabled val="1"/>
        </dgm:presLayoutVars>
      </dgm:prSet>
      <dgm:spPr/>
    </dgm:pt>
    <dgm:pt modelId="{F2FDCEA9-2145-409D-A5E8-09E43DA82327}" type="pres">
      <dgm:prSet presAssocID="{72A8E005-26B4-41D4-B2CF-5A92D8A74CBF}" presName="negativeSpace" presStyleCnt="0"/>
      <dgm:spPr/>
    </dgm:pt>
    <dgm:pt modelId="{407015D5-CD0D-4C8B-8B09-517983E0B032}" type="pres">
      <dgm:prSet presAssocID="{72A8E005-26B4-41D4-B2CF-5A92D8A74CBF}" presName="childText" presStyleLbl="conFgAcc1" presStyleIdx="2" presStyleCnt="5">
        <dgm:presLayoutVars>
          <dgm:bulletEnabled val="1"/>
        </dgm:presLayoutVars>
      </dgm:prSet>
      <dgm:spPr/>
    </dgm:pt>
    <dgm:pt modelId="{621DA874-22D0-4518-B0A3-6BEAEBCA63DA}" type="pres">
      <dgm:prSet presAssocID="{D309A609-1CC2-4138-8E38-903FA7176738}" presName="spaceBetweenRectangles" presStyleCnt="0"/>
      <dgm:spPr/>
    </dgm:pt>
    <dgm:pt modelId="{211D87C3-B9C6-419A-81A8-6B7D471BB992}" type="pres">
      <dgm:prSet presAssocID="{4FEBF442-12F7-49B7-A3C0-5A0C7652A453}" presName="parentLin" presStyleCnt="0"/>
      <dgm:spPr/>
    </dgm:pt>
    <dgm:pt modelId="{296EFF26-E252-4E2F-8332-DE54257ED76A}" type="pres">
      <dgm:prSet presAssocID="{4FEBF442-12F7-49B7-A3C0-5A0C7652A453}" presName="parentLeftMargin" presStyleLbl="node1" presStyleIdx="2" presStyleCnt="5"/>
      <dgm:spPr/>
    </dgm:pt>
    <dgm:pt modelId="{1778103F-67E3-4FAE-861B-566B99D3465C}" type="pres">
      <dgm:prSet presAssocID="{4FEBF442-12F7-49B7-A3C0-5A0C7652A453}" presName="parentText" presStyleLbl="node1" presStyleIdx="3" presStyleCnt="5">
        <dgm:presLayoutVars>
          <dgm:chMax val="0"/>
          <dgm:bulletEnabled val="1"/>
        </dgm:presLayoutVars>
      </dgm:prSet>
      <dgm:spPr/>
    </dgm:pt>
    <dgm:pt modelId="{CA544847-C902-4A40-A0C2-3F8A0A096DCD}" type="pres">
      <dgm:prSet presAssocID="{4FEBF442-12F7-49B7-A3C0-5A0C7652A453}" presName="negativeSpace" presStyleCnt="0"/>
      <dgm:spPr/>
    </dgm:pt>
    <dgm:pt modelId="{158E566B-BA3D-407D-B2D6-C2E38531055E}" type="pres">
      <dgm:prSet presAssocID="{4FEBF442-12F7-49B7-A3C0-5A0C7652A453}" presName="childText" presStyleLbl="conFgAcc1" presStyleIdx="3" presStyleCnt="5">
        <dgm:presLayoutVars>
          <dgm:bulletEnabled val="1"/>
        </dgm:presLayoutVars>
      </dgm:prSet>
      <dgm:spPr/>
    </dgm:pt>
    <dgm:pt modelId="{76B97416-23C5-4509-BFD0-45860C0747A9}" type="pres">
      <dgm:prSet presAssocID="{2F2BE79A-37DF-4D6B-8C68-A657DD4C6273}" presName="spaceBetweenRectangles" presStyleCnt="0"/>
      <dgm:spPr/>
    </dgm:pt>
    <dgm:pt modelId="{2A154B96-6327-4054-AEA1-93042C8FE922}" type="pres">
      <dgm:prSet presAssocID="{6651C502-DE0A-49A2-8DC0-C2A0A17FB2F2}" presName="parentLin" presStyleCnt="0"/>
      <dgm:spPr/>
    </dgm:pt>
    <dgm:pt modelId="{9A4EE597-23FF-471A-A825-90DFEA78EA04}" type="pres">
      <dgm:prSet presAssocID="{6651C502-DE0A-49A2-8DC0-C2A0A17FB2F2}" presName="parentLeftMargin" presStyleLbl="node1" presStyleIdx="3" presStyleCnt="5"/>
      <dgm:spPr/>
    </dgm:pt>
    <dgm:pt modelId="{B67E51DE-5DCF-4023-9040-6EFB411B1A68}" type="pres">
      <dgm:prSet presAssocID="{6651C502-DE0A-49A2-8DC0-C2A0A17FB2F2}" presName="parentText" presStyleLbl="node1" presStyleIdx="4" presStyleCnt="5">
        <dgm:presLayoutVars>
          <dgm:chMax val="0"/>
          <dgm:bulletEnabled val="1"/>
        </dgm:presLayoutVars>
      </dgm:prSet>
      <dgm:spPr/>
    </dgm:pt>
    <dgm:pt modelId="{6C33AC1E-9040-44B4-A91F-9E761F8757D7}" type="pres">
      <dgm:prSet presAssocID="{6651C502-DE0A-49A2-8DC0-C2A0A17FB2F2}" presName="negativeSpace" presStyleCnt="0"/>
      <dgm:spPr/>
    </dgm:pt>
    <dgm:pt modelId="{01D05811-E313-48E0-8BB6-A4EC94DAA9D4}" type="pres">
      <dgm:prSet presAssocID="{6651C502-DE0A-49A2-8DC0-C2A0A17FB2F2}" presName="childText" presStyleLbl="conFgAcc1" presStyleIdx="4" presStyleCnt="5">
        <dgm:presLayoutVars>
          <dgm:bulletEnabled val="1"/>
        </dgm:presLayoutVars>
      </dgm:prSet>
      <dgm:spPr/>
    </dgm:pt>
  </dgm:ptLst>
  <dgm:cxnLst>
    <dgm:cxn modelId="{3ED8F71F-CF04-47C3-887F-A7F7A0A93C7B}" type="presOf" srcId="{7EF01906-C7F4-496C-BE46-F53CEE402533}" destId="{3E6EEF0F-8FC3-470A-A70B-CEC740FC94F8}" srcOrd="1" destOrd="0" presId="urn:microsoft.com/office/officeart/2005/8/layout/list1"/>
    <dgm:cxn modelId="{B4DC5636-4767-4724-B3A6-6C42E2889A16}" srcId="{D7DC41B5-A59A-4A49-80D9-26D646753670}" destId="{4FEBF442-12F7-49B7-A3C0-5A0C7652A453}" srcOrd="3" destOrd="0" parTransId="{0940CF2F-97A1-406D-A3BD-CFE6AF38F7FE}" sibTransId="{2F2BE79A-37DF-4D6B-8C68-A657DD4C6273}"/>
    <dgm:cxn modelId="{52C58D36-AE04-4BFD-93B1-EB04ECC077D0}" type="presOf" srcId="{72A8E005-26B4-41D4-B2CF-5A92D8A74CBF}" destId="{9A3E4CB5-4648-4A52-A8A6-BAECBC28035E}" srcOrd="1" destOrd="0" presId="urn:microsoft.com/office/officeart/2005/8/layout/list1"/>
    <dgm:cxn modelId="{8F79C664-76C8-48ED-AD96-0FB5E30CE938}" type="presOf" srcId="{4FEBF442-12F7-49B7-A3C0-5A0C7652A453}" destId="{1778103F-67E3-4FAE-861B-566B99D3465C}" srcOrd="1" destOrd="0" presId="urn:microsoft.com/office/officeart/2005/8/layout/list1"/>
    <dgm:cxn modelId="{51B1EE45-F489-4680-B060-060796656ADA}" type="presOf" srcId="{6651C502-DE0A-49A2-8DC0-C2A0A17FB2F2}" destId="{B67E51DE-5DCF-4023-9040-6EFB411B1A68}" srcOrd="1" destOrd="0" presId="urn:microsoft.com/office/officeart/2005/8/layout/list1"/>
    <dgm:cxn modelId="{B5461366-73FA-4614-85AF-CBBA1463B1F5}" type="presOf" srcId="{7EF01906-C7F4-496C-BE46-F53CEE402533}" destId="{2411F0E4-9DB7-46BE-A127-E7BF942621B5}" srcOrd="0" destOrd="0" presId="urn:microsoft.com/office/officeart/2005/8/layout/list1"/>
    <dgm:cxn modelId="{5F74394F-DB80-4BC5-817D-53B8F51DCC1A}" type="presOf" srcId="{D7DC41B5-A59A-4A49-80D9-26D646753670}" destId="{389853D9-D8D3-4EE6-B674-A5FA7EEBF1A7}" srcOrd="0" destOrd="0" presId="urn:microsoft.com/office/officeart/2005/8/layout/list1"/>
    <dgm:cxn modelId="{7CC84676-833C-4018-A303-98C853AC03B4}" type="presOf" srcId="{A8BC5DCB-F636-40C0-8A61-5706A6AEEF63}" destId="{AD01190B-FE4C-4DF5-985D-D0057E49331F}" srcOrd="0" destOrd="0" presId="urn:microsoft.com/office/officeart/2005/8/layout/list1"/>
    <dgm:cxn modelId="{A1FFA98A-776C-4C36-80BE-5268CE10A88C}" type="presOf" srcId="{4FEBF442-12F7-49B7-A3C0-5A0C7652A453}" destId="{296EFF26-E252-4E2F-8332-DE54257ED76A}" srcOrd="0" destOrd="0" presId="urn:microsoft.com/office/officeart/2005/8/layout/list1"/>
    <dgm:cxn modelId="{3305F89A-3CA6-475F-BBA0-18E3F1D1834A}" srcId="{D7DC41B5-A59A-4A49-80D9-26D646753670}" destId="{72A8E005-26B4-41D4-B2CF-5A92D8A74CBF}" srcOrd="2" destOrd="0" parTransId="{92A423D9-CF1C-4AB4-9B37-C6465D8A9A88}" sibTransId="{D309A609-1CC2-4138-8E38-903FA7176738}"/>
    <dgm:cxn modelId="{C00B93B9-17A5-4523-A37E-BB3262FAED3E}" type="presOf" srcId="{6651C502-DE0A-49A2-8DC0-C2A0A17FB2F2}" destId="{9A4EE597-23FF-471A-A825-90DFEA78EA04}" srcOrd="0" destOrd="0" presId="urn:microsoft.com/office/officeart/2005/8/layout/list1"/>
    <dgm:cxn modelId="{B23C62C4-B178-43CB-A7CF-73CA1DFB1D2E}" srcId="{D7DC41B5-A59A-4A49-80D9-26D646753670}" destId="{A8BC5DCB-F636-40C0-8A61-5706A6AEEF63}" srcOrd="1" destOrd="0" parTransId="{8704A2D5-33EE-43FD-8B73-3CD38C7F8AF7}" sibTransId="{E72F5359-A848-41D6-9BE6-AF5CDE95BD70}"/>
    <dgm:cxn modelId="{52D0ECC7-BB88-43D9-A5EB-615C4ED3A9A6}" srcId="{D7DC41B5-A59A-4A49-80D9-26D646753670}" destId="{7EF01906-C7F4-496C-BE46-F53CEE402533}" srcOrd="0" destOrd="0" parTransId="{238F0260-1432-48D9-BDBE-D33BB1E6791A}" sibTransId="{174F669B-2835-4291-BDA2-DCB2EF4F2F08}"/>
    <dgm:cxn modelId="{7BBFCFF1-4F1C-4B06-992E-4E829E3DEC5E}" type="presOf" srcId="{72A8E005-26B4-41D4-B2CF-5A92D8A74CBF}" destId="{0892DBE4-C7AB-4093-BA2E-38744CF869F4}" srcOrd="0" destOrd="0" presId="urn:microsoft.com/office/officeart/2005/8/layout/list1"/>
    <dgm:cxn modelId="{C6ACB8FA-4689-408E-A7B7-F408155355C6}" srcId="{D7DC41B5-A59A-4A49-80D9-26D646753670}" destId="{6651C502-DE0A-49A2-8DC0-C2A0A17FB2F2}" srcOrd="4" destOrd="0" parTransId="{28220EC8-FEB4-4940-B441-32A59310D1CB}" sibTransId="{ED4D9545-39C2-410B-AEBC-47C24A47DA60}"/>
    <dgm:cxn modelId="{19E948FC-F010-49B4-8D72-0413565BA555}" type="presOf" srcId="{A8BC5DCB-F636-40C0-8A61-5706A6AEEF63}" destId="{AEE483B3-7F23-489A-97D6-0D97BD524F87}" srcOrd="1" destOrd="0" presId="urn:microsoft.com/office/officeart/2005/8/layout/list1"/>
    <dgm:cxn modelId="{D77AD042-F876-4003-8B91-CAD012BCCC8C}" type="presParOf" srcId="{389853D9-D8D3-4EE6-B674-A5FA7EEBF1A7}" destId="{E7618F4C-E687-4F40-99E7-A956AB06A418}" srcOrd="0" destOrd="0" presId="urn:microsoft.com/office/officeart/2005/8/layout/list1"/>
    <dgm:cxn modelId="{F87371E6-951C-4068-8EE0-F6E514CFF950}" type="presParOf" srcId="{E7618F4C-E687-4F40-99E7-A956AB06A418}" destId="{2411F0E4-9DB7-46BE-A127-E7BF942621B5}" srcOrd="0" destOrd="0" presId="urn:microsoft.com/office/officeart/2005/8/layout/list1"/>
    <dgm:cxn modelId="{CAF97F96-E3FC-4685-BCFA-4101A2162C2A}" type="presParOf" srcId="{E7618F4C-E687-4F40-99E7-A956AB06A418}" destId="{3E6EEF0F-8FC3-470A-A70B-CEC740FC94F8}" srcOrd="1" destOrd="0" presId="urn:microsoft.com/office/officeart/2005/8/layout/list1"/>
    <dgm:cxn modelId="{CC3AF840-11D1-40FD-AF31-BC83DD2ED606}" type="presParOf" srcId="{389853D9-D8D3-4EE6-B674-A5FA7EEBF1A7}" destId="{E4D9A6D8-4E31-4437-ACC7-8279A9BDB7F8}" srcOrd="1" destOrd="0" presId="urn:microsoft.com/office/officeart/2005/8/layout/list1"/>
    <dgm:cxn modelId="{9653BAE0-27FE-4928-8697-6C6BB0942A60}" type="presParOf" srcId="{389853D9-D8D3-4EE6-B674-A5FA7EEBF1A7}" destId="{54A30FA9-168A-4126-805A-328398C429DA}" srcOrd="2" destOrd="0" presId="urn:microsoft.com/office/officeart/2005/8/layout/list1"/>
    <dgm:cxn modelId="{671B37BB-A36A-4BC0-8B1D-30BF82C41E8D}" type="presParOf" srcId="{389853D9-D8D3-4EE6-B674-A5FA7EEBF1A7}" destId="{894F8D0A-2844-41DC-9111-39D5AC1145F1}" srcOrd="3" destOrd="0" presId="urn:microsoft.com/office/officeart/2005/8/layout/list1"/>
    <dgm:cxn modelId="{906FCB0D-1870-49C1-909E-A59D2A826504}" type="presParOf" srcId="{389853D9-D8D3-4EE6-B674-A5FA7EEBF1A7}" destId="{897E1F63-1B2E-4D47-88DF-F16759A9E049}" srcOrd="4" destOrd="0" presId="urn:microsoft.com/office/officeart/2005/8/layout/list1"/>
    <dgm:cxn modelId="{02BD8BAD-9B9F-4212-9160-5632438E5AFE}" type="presParOf" srcId="{897E1F63-1B2E-4D47-88DF-F16759A9E049}" destId="{AD01190B-FE4C-4DF5-985D-D0057E49331F}" srcOrd="0" destOrd="0" presId="urn:microsoft.com/office/officeart/2005/8/layout/list1"/>
    <dgm:cxn modelId="{BDEC419C-9843-49B3-B53B-CE7327FF4D08}" type="presParOf" srcId="{897E1F63-1B2E-4D47-88DF-F16759A9E049}" destId="{AEE483B3-7F23-489A-97D6-0D97BD524F87}" srcOrd="1" destOrd="0" presId="urn:microsoft.com/office/officeart/2005/8/layout/list1"/>
    <dgm:cxn modelId="{C847FCB9-DAEB-48D9-B4EB-C08E240CCEC7}" type="presParOf" srcId="{389853D9-D8D3-4EE6-B674-A5FA7EEBF1A7}" destId="{6886AA10-CA65-4A3C-B2D3-63E05BFB5E0A}" srcOrd="5" destOrd="0" presId="urn:microsoft.com/office/officeart/2005/8/layout/list1"/>
    <dgm:cxn modelId="{126BDA48-BBFD-4224-B636-397FDDC6BC58}" type="presParOf" srcId="{389853D9-D8D3-4EE6-B674-A5FA7EEBF1A7}" destId="{6ACFEF5A-E403-4F6A-8FC3-C82D89E7FB71}" srcOrd="6" destOrd="0" presId="urn:microsoft.com/office/officeart/2005/8/layout/list1"/>
    <dgm:cxn modelId="{C874DD56-85CE-431F-832F-7838841DDD46}" type="presParOf" srcId="{389853D9-D8D3-4EE6-B674-A5FA7EEBF1A7}" destId="{D1D7F1A7-FE5A-4B5D-9C3D-D5C3F68C5B1A}" srcOrd="7" destOrd="0" presId="urn:microsoft.com/office/officeart/2005/8/layout/list1"/>
    <dgm:cxn modelId="{DA5DF0E8-AECB-4878-B2E9-7A83FB61D155}" type="presParOf" srcId="{389853D9-D8D3-4EE6-B674-A5FA7EEBF1A7}" destId="{BC4A1912-448A-475F-9550-543DEF22586C}" srcOrd="8" destOrd="0" presId="urn:microsoft.com/office/officeart/2005/8/layout/list1"/>
    <dgm:cxn modelId="{B85F2EE4-1277-4F08-83CD-8716ADF39E74}" type="presParOf" srcId="{BC4A1912-448A-475F-9550-543DEF22586C}" destId="{0892DBE4-C7AB-4093-BA2E-38744CF869F4}" srcOrd="0" destOrd="0" presId="urn:microsoft.com/office/officeart/2005/8/layout/list1"/>
    <dgm:cxn modelId="{1890A8A1-6155-47A6-8146-7BB6C96A3846}" type="presParOf" srcId="{BC4A1912-448A-475F-9550-543DEF22586C}" destId="{9A3E4CB5-4648-4A52-A8A6-BAECBC28035E}" srcOrd="1" destOrd="0" presId="urn:microsoft.com/office/officeart/2005/8/layout/list1"/>
    <dgm:cxn modelId="{0BA40C5F-9111-4C5C-8B82-DE6C51E1E4CD}" type="presParOf" srcId="{389853D9-D8D3-4EE6-B674-A5FA7EEBF1A7}" destId="{F2FDCEA9-2145-409D-A5E8-09E43DA82327}" srcOrd="9" destOrd="0" presId="urn:microsoft.com/office/officeart/2005/8/layout/list1"/>
    <dgm:cxn modelId="{A6634176-814C-40EF-A4FD-8813E739EB02}" type="presParOf" srcId="{389853D9-D8D3-4EE6-B674-A5FA7EEBF1A7}" destId="{407015D5-CD0D-4C8B-8B09-517983E0B032}" srcOrd="10" destOrd="0" presId="urn:microsoft.com/office/officeart/2005/8/layout/list1"/>
    <dgm:cxn modelId="{39EED372-15D5-4C4B-BEA2-F6196B367C66}" type="presParOf" srcId="{389853D9-D8D3-4EE6-B674-A5FA7EEBF1A7}" destId="{621DA874-22D0-4518-B0A3-6BEAEBCA63DA}" srcOrd="11" destOrd="0" presId="urn:microsoft.com/office/officeart/2005/8/layout/list1"/>
    <dgm:cxn modelId="{6649EF5D-B918-490B-8F60-A46989981D4C}" type="presParOf" srcId="{389853D9-D8D3-4EE6-B674-A5FA7EEBF1A7}" destId="{211D87C3-B9C6-419A-81A8-6B7D471BB992}" srcOrd="12" destOrd="0" presId="urn:microsoft.com/office/officeart/2005/8/layout/list1"/>
    <dgm:cxn modelId="{EF1B136F-70C7-429C-B3D8-247162A720A5}" type="presParOf" srcId="{211D87C3-B9C6-419A-81A8-6B7D471BB992}" destId="{296EFF26-E252-4E2F-8332-DE54257ED76A}" srcOrd="0" destOrd="0" presId="urn:microsoft.com/office/officeart/2005/8/layout/list1"/>
    <dgm:cxn modelId="{C73C6F7C-60DF-4D72-B20D-ECA3AC10B661}" type="presParOf" srcId="{211D87C3-B9C6-419A-81A8-6B7D471BB992}" destId="{1778103F-67E3-4FAE-861B-566B99D3465C}" srcOrd="1" destOrd="0" presId="urn:microsoft.com/office/officeart/2005/8/layout/list1"/>
    <dgm:cxn modelId="{B97CAFF9-89CD-4775-A8A9-EA0BD991BD70}" type="presParOf" srcId="{389853D9-D8D3-4EE6-B674-A5FA7EEBF1A7}" destId="{CA544847-C902-4A40-A0C2-3F8A0A096DCD}" srcOrd="13" destOrd="0" presId="urn:microsoft.com/office/officeart/2005/8/layout/list1"/>
    <dgm:cxn modelId="{DA3B6862-3FF3-43E8-A35F-24DB88E682C0}" type="presParOf" srcId="{389853D9-D8D3-4EE6-B674-A5FA7EEBF1A7}" destId="{158E566B-BA3D-407D-B2D6-C2E38531055E}" srcOrd="14" destOrd="0" presId="urn:microsoft.com/office/officeart/2005/8/layout/list1"/>
    <dgm:cxn modelId="{58403667-6EFB-4B32-B32D-247529CE91CE}" type="presParOf" srcId="{389853D9-D8D3-4EE6-B674-A5FA7EEBF1A7}" destId="{76B97416-23C5-4509-BFD0-45860C0747A9}" srcOrd="15" destOrd="0" presId="urn:microsoft.com/office/officeart/2005/8/layout/list1"/>
    <dgm:cxn modelId="{3EFAB406-C253-4789-8F79-1777A1D7031C}" type="presParOf" srcId="{389853D9-D8D3-4EE6-B674-A5FA7EEBF1A7}" destId="{2A154B96-6327-4054-AEA1-93042C8FE922}" srcOrd="16" destOrd="0" presId="urn:microsoft.com/office/officeart/2005/8/layout/list1"/>
    <dgm:cxn modelId="{5686226D-650B-4390-96D9-9244C3950B97}" type="presParOf" srcId="{2A154B96-6327-4054-AEA1-93042C8FE922}" destId="{9A4EE597-23FF-471A-A825-90DFEA78EA04}" srcOrd="0" destOrd="0" presId="urn:microsoft.com/office/officeart/2005/8/layout/list1"/>
    <dgm:cxn modelId="{966F8C24-D491-4F06-B937-0366FC99F670}" type="presParOf" srcId="{2A154B96-6327-4054-AEA1-93042C8FE922}" destId="{B67E51DE-5DCF-4023-9040-6EFB411B1A68}" srcOrd="1" destOrd="0" presId="urn:microsoft.com/office/officeart/2005/8/layout/list1"/>
    <dgm:cxn modelId="{679F18F1-38D9-457B-9C9B-2754E2285CEF}" type="presParOf" srcId="{389853D9-D8D3-4EE6-B674-A5FA7EEBF1A7}" destId="{6C33AC1E-9040-44B4-A91F-9E761F8757D7}" srcOrd="17" destOrd="0" presId="urn:microsoft.com/office/officeart/2005/8/layout/list1"/>
    <dgm:cxn modelId="{38BE8FA0-D91B-41A1-95F3-94A9C852BC16}" type="presParOf" srcId="{389853D9-D8D3-4EE6-B674-A5FA7EEBF1A7}" destId="{01D05811-E313-48E0-8BB6-A4EC94DAA9D4}"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A30FA9-168A-4126-805A-328398C429DA}">
      <dsp:nvSpPr>
        <dsp:cNvPr id="0" name=""/>
        <dsp:cNvSpPr/>
      </dsp:nvSpPr>
      <dsp:spPr>
        <a:xfrm>
          <a:off x="0" y="352809"/>
          <a:ext cx="10515600" cy="4788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6EEF0F-8FC3-470A-A70B-CEC740FC94F8}">
      <dsp:nvSpPr>
        <dsp:cNvPr id="0" name=""/>
        <dsp:cNvSpPr/>
      </dsp:nvSpPr>
      <dsp:spPr>
        <a:xfrm>
          <a:off x="525780" y="72369"/>
          <a:ext cx="7360920" cy="5608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Overview of Integrating Poverty in Management Education</a:t>
          </a:r>
        </a:p>
      </dsp:txBody>
      <dsp:txXfrm>
        <a:off x="553160" y="99749"/>
        <a:ext cx="7306160" cy="506120"/>
      </dsp:txXfrm>
    </dsp:sp>
    <dsp:sp modelId="{6ACFEF5A-E403-4F6A-8FC3-C82D89E7FB71}">
      <dsp:nvSpPr>
        <dsp:cNvPr id="0" name=""/>
        <dsp:cNvSpPr/>
      </dsp:nvSpPr>
      <dsp:spPr>
        <a:xfrm>
          <a:off x="0" y="1214649"/>
          <a:ext cx="10515600" cy="4788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E483B3-7F23-489A-97D6-0D97BD524F87}">
      <dsp:nvSpPr>
        <dsp:cNvPr id="0" name=""/>
        <dsp:cNvSpPr/>
      </dsp:nvSpPr>
      <dsp:spPr>
        <a:xfrm>
          <a:off x="525780" y="934209"/>
          <a:ext cx="7360920" cy="560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The Student Voice</a:t>
          </a:r>
        </a:p>
      </dsp:txBody>
      <dsp:txXfrm>
        <a:off x="553160" y="961589"/>
        <a:ext cx="7306160" cy="506120"/>
      </dsp:txXfrm>
    </dsp:sp>
    <dsp:sp modelId="{407015D5-CD0D-4C8B-8B09-517983E0B032}">
      <dsp:nvSpPr>
        <dsp:cNvPr id="0" name=""/>
        <dsp:cNvSpPr/>
      </dsp:nvSpPr>
      <dsp:spPr>
        <a:xfrm>
          <a:off x="0" y="2076489"/>
          <a:ext cx="10515600" cy="4788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A3E4CB5-4648-4A52-A8A6-BAECBC28035E}">
      <dsp:nvSpPr>
        <dsp:cNvPr id="0" name=""/>
        <dsp:cNvSpPr/>
      </dsp:nvSpPr>
      <dsp:spPr>
        <a:xfrm>
          <a:off x="525780" y="1796049"/>
          <a:ext cx="7360920" cy="5608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Survey Methodology</a:t>
          </a:r>
        </a:p>
      </dsp:txBody>
      <dsp:txXfrm>
        <a:off x="553160" y="1823429"/>
        <a:ext cx="7306160" cy="506120"/>
      </dsp:txXfrm>
    </dsp:sp>
    <dsp:sp modelId="{158E566B-BA3D-407D-B2D6-C2E38531055E}">
      <dsp:nvSpPr>
        <dsp:cNvPr id="0" name=""/>
        <dsp:cNvSpPr/>
      </dsp:nvSpPr>
      <dsp:spPr>
        <a:xfrm>
          <a:off x="0" y="2938329"/>
          <a:ext cx="10515600" cy="4788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778103F-67E3-4FAE-861B-566B99D3465C}">
      <dsp:nvSpPr>
        <dsp:cNvPr id="0" name=""/>
        <dsp:cNvSpPr/>
      </dsp:nvSpPr>
      <dsp:spPr>
        <a:xfrm>
          <a:off x="525780" y="2657889"/>
          <a:ext cx="7360920" cy="5608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Survey Findings</a:t>
          </a:r>
        </a:p>
      </dsp:txBody>
      <dsp:txXfrm>
        <a:off x="553160" y="2685269"/>
        <a:ext cx="7306160" cy="506120"/>
      </dsp:txXfrm>
    </dsp:sp>
    <dsp:sp modelId="{01D05811-E313-48E0-8BB6-A4EC94DAA9D4}">
      <dsp:nvSpPr>
        <dsp:cNvPr id="0" name=""/>
        <dsp:cNvSpPr/>
      </dsp:nvSpPr>
      <dsp:spPr>
        <a:xfrm>
          <a:off x="0" y="3800169"/>
          <a:ext cx="10515600" cy="4788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7E51DE-5DCF-4023-9040-6EFB411B1A68}">
      <dsp:nvSpPr>
        <dsp:cNvPr id="0" name=""/>
        <dsp:cNvSpPr/>
      </dsp:nvSpPr>
      <dsp:spPr>
        <a:xfrm>
          <a:off x="525780" y="3519729"/>
          <a:ext cx="7360920" cy="56088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Survey Implications</a:t>
          </a:r>
        </a:p>
      </dsp:txBody>
      <dsp:txXfrm>
        <a:off x="553160" y="3547109"/>
        <a:ext cx="7306160"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D6D0F569-AC90-44EB-9EF4-4E5C2F5D823C}" type="datetime1">
              <a:rPr lang="en-US" smtClean="0"/>
              <a:t>10/20/2020</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57035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46BA7D41-E8B7-4A0B-B861-3EC4AE88917D}" type="datetime1">
              <a:rPr lang="en-US" smtClean="0"/>
              <a:t>10/20/2020</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7967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A7C34823-0B19-4B4E-A643-7A3B0A3D24D6}" type="datetime1">
              <a:rPr lang="en-US" smtClean="0"/>
              <a:t>10/20/2020</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56908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lvl1pPr>
              <a:defRPr>
                <a:solidFill>
                  <a:schemeClr val="tx1"/>
                </a:solidFill>
              </a:defRPr>
            </a:lvl1pPr>
            <a:lvl2pPr>
              <a:defRPr>
                <a:solidFill>
                  <a:schemeClr val="tx1">
                    <a:lumMod val="65000"/>
                    <a:lumOff val="35000"/>
                  </a:schemeClr>
                </a:solidFill>
              </a:defRPr>
            </a:lvl2pPr>
            <a:lvl3pPr>
              <a:defRPr>
                <a:solidFill>
                  <a:schemeClr val="accent6">
                    <a:lumMod val="75000"/>
                  </a:schemeClr>
                </a:solidFill>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aphic 185">
            <a:extLst>
              <a:ext uri="{FF2B5EF4-FFF2-40B4-BE49-F238E27FC236}">
                <a16:creationId xmlns:a16="http://schemas.microsoft.com/office/drawing/2014/main" id="{8997F1B7-1EE7-4EA5-A5A4-866F9A810C9F}"/>
              </a:ext>
              <a:ext uri="{C183D7F6-B498-43B3-948B-1728B52AA6E4}">
                <adec:decorative xmlns:adec="http://schemas.microsoft.com/office/drawing/2017/decorative" val="1"/>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8C2D79EF-17C8-45D8-9866-DAF5723FC604}" type="datetime1">
              <a:rPr lang="en-US" smtClean="0"/>
              <a:t>10/20/2020</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873485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DFFC2ADC-3680-4013-A757-E4663495DB98}" type="datetime1">
              <a:rPr lang="en-US" smtClean="0"/>
              <a:t>10/20/2020</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851482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4751BA94-5DCA-4F19-960F-0FB2BD5EE85A}" type="datetime1">
              <a:rPr lang="en-US" smtClean="0"/>
              <a:t>10/20/2020</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446458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01BED947-38D9-44AC-8B89-E79758333B77}" type="datetime1">
              <a:rPr lang="en-US" smtClean="0"/>
              <a:t>10/20/2020</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960531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dirty="0"/>
              <a:t>Click to edit Master title style</a:t>
            </a:r>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3781E23F-BD3C-4F23-B116-2B758120C8AC}" type="datetime1">
              <a:rPr lang="en-US" smtClean="0"/>
              <a:t>10/20/2020</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648531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473CFAA9-6D59-4D98-869E-ACBDB83B2CA4}" type="datetime1">
              <a:rPr lang="en-US" smtClean="0"/>
              <a:t>10/20/2020</a:t>
            </a:fld>
            <a:endParaRPr lang="en-US"/>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24772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DC410804-27E3-430A-BB42-B831260DE39A}" type="datetime1">
              <a:rPr lang="en-US" smtClean="0"/>
              <a:t>10/20/2020</a:t>
            </a:fld>
            <a:endParaRPr lang="en-US" dirty="0"/>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73138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60E22DE3-3D1A-4D53-B9A6-6C7463B8C992}" type="datetime1">
              <a:rPr lang="en-US" smtClean="0"/>
              <a:t>10/20/2020</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08084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5ECD8B30-1B71-45A1-8314-D59C86F581E1}" type="datetime1">
              <a:rPr lang="en-US" smtClean="0"/>
              <a:pPr/>
              <a:t>10/20/2020</a:t>
            </a:fld>
            <a:endParaRPr lang="en-US" b="1"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dirty="0"/>
              <a:t>Sample Footer Text</a:t>
            </a:r>
            <a:endParaRPr lang="en-US" b="1" dirty="0"/>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b="1" dirty="0"/>
          </a:p>
        </p:txBody>
      </p:sp>
    </p:spTree>
    <p:extLst>
      <p:ext uri="{BB962C8B-B14F-4D97-AF65-F5344CB8AC3E}">
        <p14:creationId xmlns:p14="http://schemas.microsoft.com/office/powerpoint/2010/main" val="74767452"/>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E3B08-7B90-46E3-8959-33D676C371D9}"/>
              </a:ext>
            </a:extLst>
          </p:cNvPr>
          <p:cNvSpPr>
            <a:spLocks noGrp="1"/>
          </p:cNvSpPr>
          <p:nvPr>
            <p:ph type="ctrTitle"/>
          </p:nvPr>
        </p:nvSpPr>
        <p:spPr>
          <a:solidFill>
            <a:schemeClr val="accent6">
              <a:lumMod val="60000"/>
              <a:lumOff val="40000"/>
            </a:schemeClr>
          </a:solidFill>
        </p:spPr>
        <p:txBody>
          <a:bodyPr>
            <a:noAutofit/>
          </a:bodyPr>
          <a:lstStyle/>
          <a:p>
            <a:r>
              <a:rPr lang="en-US" sz="4000" spc="300" dirty="0">
                <a:effectLst/>
                <a:latin typeface="Calibri" panose="020F0502020204030204" pitchFamily="34" charset="0"/>
                <a:ea typeface="Calibri" panose="020F0502020204030204" pitchFamily="34" charset="0"/>
                <a:cs typeface="Times New Roman" panose="02020603050405020304" pitchFamily="18" charset="0"/>
              </a:rPr>
              <a:t>Student Voices on Poverty and the SDGs: Is poverty a legitimate management topic?</a:t>
            </a:r>
            <a:endParaRPr lang="en-US" sz="4000" dirty="0"/>
          </a:p>
        </p:txBody>
      </p:sp>
      <p:sp>
        <p:nvSpPr>
          <p:cNvPr id="3" name="Subtitle 2">
            <a:extLst>
              <a:ext uri="{FF2B5EF4-FFF2-40B4-BE49-F238E27FC236}">
                <a16:creationId xmlns:a16="http://schemas.microsoft.com/office/drawing/2014/main" id="{FF1C4FE9-63AD-47CA-BD74-6B7E01F1BDB5}"/>
              </a:ext>
            </a:extLst>
          </p:cNvPr>
          <p:cNvSpPr>
            <a:spLocks noGrp="1"/>
          </p:cNvSpPr>
          <p:nvPr>
            <p:ph type="subTitle" idx="1"/>
          </p:nvPr>
        </p:nvSpPr>
        <p:spPr>
          <a:xfrm>
            <a:off x="1524000" y="3883392"/>
            <a:ext cx="9144000" cy="1655762"/>
          </a:xfrm>
          <a:solidFill>
            <a:schemeClr val="accent5">
              <a:lumMod val="40000"/>
              <a:lumOff val="60000"/>
            </a:schemeClr>
          </a:solidFill>
        </p:spPr>
        <p:txBody>
          <a:bodyPr>
            <a:normAutofit fontScale="85000" lnSpcReduction="20000"/>
          </a:bodyPr>
          <a:lstStyle/>
          <a:p>
            <a:pPr marL="0" marR="0" algn="ctr">
              <a:spcBef>
                <a:spcPts val="0"/>
              </a:spcBef>
              <a:spcAft>
                <a:spcPts val="0"/>
              </a:spcAft>
            </a:pP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Geri Mason, PhD</a:t>
            </a:r>
          </a:p>
          <a:p>
            <a:pPr marL="0" marR="0" algn="ctr">
              <a:spcBef>
                <a:spcPts val="0"/>
              </a:spcBef>
              <a:spcAft>
                <a:spcPts val="0"/>
              </a:spcAft>
            </a:pP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Seattle Pacific University</a:t>
            </a:r>
          </a:p>
          <a:p>
            <a:pPr marL="0" marR="0" algn="ctr">
              <a:spcBef>
                <a:spcPts val="0"/>
              </a:spcBef>
              <a:spcAft>
                <a:spcPts val="0"/>
              </a:spcAft>
            </a:pP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Seattle, WA, USA</a:t>
            </a:r>
          </a:p>
          <a:p>
            <a:pPr marL="0" marR="0" algn="ctr">
              <a:spcBef>
                <a:spcPts val="0"/>
              </a:spcBef>
              <a:spcAft>
                <a:spcPts val="0"/>
              </a:spcAft>
            </a:pPr>
            <a:r>
              <a:rPr lang="en-US" sz="2400" spc="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spcBef>
                <a:spcPts val="0"/>
              </a:spcBef>
              <a:spcAft>
                <a:spcPts val="0"/>
              </a:spcAft>
            </a:pP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Al Rosenbloo</a:t>
            </a:r>
            <a:r>
              <a:rPr lang="en-US" sz="2400" cap="none" spc="0" dirty="0">
                <a:latin typeface="Calibri" panose="020F0502020204030204" pitchFamily="34" charset="0"/>
                <a:ea typeface="Calibri" panose="020F0502020204030204" pitchFamily="34" charset="0"/>
                <a:cs typeface="Times New Roman" panose="02020603050405020304" pitchFamily="18" charset="0"/>
              </a:rPr>
              <a:t>m,</a:t>
            </a: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 PhD (Emeritus)</a:t>
            </a:r>
          </a:p>
          <a:p>
            <a:pPr marL="0" marR="0" algn="ctr">
              <a:spcBef>
                <a:spcPts val="0"/>
              </a:spcBef>
              <a:spcAft>
                <a:spcPts val="0"/>
              </a:spcAft>
            </a:pP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Dominican University </a:t>
            </a:r>
          </a:p>
          <a:p>
            <a:pPr marL="0" marR="0" algn="ctr">
              <a:spcBef>
                <a:spcPts val="0"/>
              </a:spcBef>
              <a:spcAft>
                <a:spcPts val="0"/>
              </a:spcAft>
            </a:pPr>
            <a:r>
              <a:rPr lang="en-US" sz="2400" cap="none" spc="0" dirty="0">
                <a:effectLst/>
                <a:latin typeface="Calibri" panose="020F0502020204030204" pitchFamily="34" charset="0"/>
                <a:ea typeface="Calibri" panose="020F0502020204030204" pitchFamily="34" charset="0"/>
                <a:cs typeface="Times New Roman" panose="02020603050405020304" pitchFamily="18" charset="0"/>
              </a:rPr>
              <a:t>River Forest, IL, USA</a:t>
            </a:r>
          </a:p>
          <a:p>
            <a:endParaRPr lang="en-US" dirty="0"/>
          </a:p>
        </p:txBody>
      </p:sp>
    </p:spTree>
    <p:extLst>
      <p:ext uri="{BB962C8B-B14F-4D97-AF65-F5344CB8AC3E}">
        <p14:creationId xmlns:p14="http://schemas.microsoft.com/office/powerpoint/2010/main" val="2361802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ED1C1-B6CA-4B93-B44A-1F05168891B1}"/>
              </a:ext>
            </a:extLst>
          </p:cNvPr>
          <p:cNvSpPr>
            <a:spLocks noGrp="1"/>
          </p:cNvSpPr>
          <p:nvPr>
            <p:ph type="title"/>
          </p:nvPr>
        </p:nvSpPr>
        <p:spPr/>
        <p:txBody>
          <a:bodyPr/>
          <a:lstStyle/>
          <a:p>
            <a:r>
              <a:rPr lang="en-US" dirty="0"/>
              <a:t>Survey Sections (1)</a:t>
            </a:r>
          </a:p>
        </p:txBody>
      </p:sp>
      <p:sp>
        <p:nvSpPr>
          <p:cNvPr id="3" name="Content Placeholder 2">
            <a:extLst>
              <a:ext uri="{FF2B5EF4-FFF2-40B4-BE49-F238E27FC236}">
                <a16:creationId xmlns:a16="http://schemas.microsoft.com/office/drawing/2014/main" id="{8FE64C47-A5A5-46DC-89B3-68329305B2DB}"/>
              </a:ext>
            </a:extLst>
          </p:cNvPr>
          <p:cNvSpPr>
            <a:spLocks noGrp="1"/>
          </p:cNvSpPr>
          <p:nvPr>
            <p:ph idx="1"/>
          </p:nvPr>
        </p:nvSpPr>
        <p:spPr/>
        <p:txBody>
          <a:bodyPr/>
          <a:lstStyle/>
          <a:p>
            <a:r>
              <a:rPr lang="en-US" dirty="0"/>
              <a:t>Exploration of the Sustainable Development Goals</a:t>
            </a:r>
          </a:p>
          <a:p>
            <a:pPr lvl="1"/>
            <a:r>
              <a:rPr lang="en-US" dirty="0"/>
              <a:t>Familiarity with and class assignments related to global platforms</a:t>
            </a:r>
          </a:p>
          <a:p>
            <a:pPr lvl="2"/>
            <a:r>
              <a:rPr lang="en-US" dirty="0"/>
              <a:t>For example, UN Global Compact, PRME, </a:t>
            </a:r>
            <a:r>
              <a:rPr lang="en-US" dirty="0" err="1"/>
              <a:t>Sulitest</a:t>
            </a:r>
            <a:r>
              <a:rPr lang="en-US" dirty="0"/>
              <a:t>, aim2flourish</a:t>
            </a:r>
          </a:p>
          <a:p>
            <a:pPr lvl="1"/>
            <a:r>
              <a:rPr lang="en-US" dirty="0"/>
              <a:t>Extent of opportunity to study each SDG</a:t>
            </a:r>
          </a:p>
          <a:p>
            <a:pPr lvl="1"/>
            <a:r>
              <a:rPr lang="en-US" dirty="0"/>
              <a:t>Desire to spend more time studying each SDG</a:t>
            </a:r>
          </a:p>
        </p:txBody>
      </p:sp>
    </p:spTree>
    <p:extLst>
      <p:ext uri="{BB962C8B-B14F-4D97-AF65-F5344CB8AC3E}">
        <p14:creationId xmlns:p14="http://schemas.microsoft.com/office/powerpoint/2010/main" val="1991969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ED1C1-B6CA-4B93-B44A-1F05168891B1}"/>
              </a:ext>
            </a:extLst>
          </p:cNvPr>
          <p:cNvSpPr>
            <a:spLocks noGrp="1"/>
          </p:cNvSpPr>
          <p:nvPr>
            <p:ph type="title"/>
          </p:nvPr>
        </p:nvSpPr>
        <p:spPr/>
        <p:txBody>
          <a:bodyPr/>
          <a:lstStyle/>
          <a:p>
            <a:r>
              <a:rPr lang="en-US" dirty="0"/>
              <a:t>Survey Sections (2)</a:t>
            </a:r>
          </a:p>
        </p:txBody>
      </p:sp>
      <p:sp>
        <p:nvSpPr>
          <p:cNvPr id="3" name="Content Placeholder 2">
            <a:extLst>
              <a:ext uri="{FF2B5EF4-FFF2-40B4-BE49-F238E27FC236}">
                <a16:creationId xmlns:a16="http://schemas.microsoft.com/office/drawing/2014/main" id="{8FE64C47-A5A5-46DC-89B3-68329305B2DB}"/>
              </a:ext>
            </a:extLst>
          </p:cNvPr>
          <p:cNvSpPr>
            <a:spLocks noGrp="1"/>
          </p:cNvSpPr>
          <p:nvPr>
            <p:ph idx="1"/>
          </p:nvPr>
        </p:nvSpPr>
        <p:spPr/>
        <p:txBody>
          <a:bodyPr/>
          <a:lstStyle/>
          <a:p>
            <a:r>
              <a:rPr lang="en-US" dirty="0"/>
              <a:t>In-depth exploration of SDG 1: No Poverty</a:t>
            </a:r>
          </a:p>
          <a:p>
            <a:pPr lvl="1"/>
            <a:r>
              <a:rPr lang="en-US" dirty="0"/>
              <a:t>Poverty as a legitimate topic of study</a:t>
            </a:r>
          </a:p>
          <a:p>
            <a:pPr lvl="1"/>
            <a:r>
              <a:rPr lang="en-US" dirty="0"/>
              <a:t>Reason for interest</a:t>
            </a:r>
          </a:p>
          <a:p>
            <a:pPr lvl="2"/>
            <a:r>
              <a:rPr lang="en-US" dirty="0"/>
              <a:t>For example, faculty instructor made the case, guest speaker interest, class assignment, fit within institutional culture</a:t>
            </a:r>
          </a:p>
          <a:p>
            <a:pPr lvl="1"/>
            <a:r>
              <a:rPr lang="en-US" dirty="0"/>
              <a:t> Stakeholder responsibility</a:t>
            </a:r>
          </a:p>
          <a:p>
            <a:pPr lvl="2"/>
            <a:r>
              <a:rPr lang="en-US" dirty="0"/>
              <a:t>Student, graduate, citizen (member of society), business’s role, nonprofit, government</a:t>
            </a:r>
          </a:p>
          <a:p>
            <a:pPr lvl="1"/>
            <a:r>
              <a:rPr lang="en-US" dirty="0"/>
              <a:t>Open ended questions</a:t>
            </a:r>
          </a:p>
          <a:p>
            <a:pPr lvl="2"/>
            <a:r>
              <a:rPr lang="en-US" dirty="0"/>
              <a:t>Description of significant learning opportunity</a:t>
            </a:r>
          </a:p>
          <a:p>
            <a:pPr lvl="2"/>
            <a:r>
              <a:rPr lang="en-US" dirty="0"/>
              <a:t>Suggestion for greater learning opportunity</a:t>
            </a:r>
          </a:p>
          <a:p>
            <a:pPr lvl="2"/>
            <a:r>
              <a:rPr lang="en-US" dirty="0"/>
              <a:t>Identification of barriers/challenges to learning </a:t>
            </a:r>
          </a:p>
        </p:txBody>
      </p:sp>
    </p:spTree>
    <p:extLst>
      <p:ext uri="{BB962C8B-B14F-4D97-AF65-F5344CB8AC3E}">
        <p14:creationId xmlns:p14="http://schemas.microsoft.com/office/powerpoint/2010/main" val="267425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fade">
                                      <p:cBhvr>
                                        <p:cTn id="34" dur="500"/>
                                        <p:tgtEl>
                                          <p:spTgt spid="3">
                                            <p:txEl>
                                              <p:pRg st="8" end="8"/>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12D38-25EB-4DBD-93A1-FC8FF34B1A93}"/>
              </a:ext>
            </a:extLst>
          </p:cNvPr>
          <p:cNvSpPr>
            <a:spLocks noGrp="1"/>
          </p:cNvSpPr>
          <p:nvPr>
            <p:ph type="title"/>
          </p:nvPr>
        </p:nvSpPr>
        <p:spPr/>
        <p:txBody>
          <a:bodyPr/>
          <a:lstStyle/>
          <a:p>
            <a:r>
              <a:rPr lang="en-US" dirty="0"/>
              <a:t>Respondent Demographics</a:t>
            </a:r>
          </a:p>
        </p:txBody>
      </p:sp>
      <p:sp>
        <p:nvSpPr>
          <p:cNvPr id="3" name="Content Placeholder 2">
            <a:extLst>
              <a:ext uri="{FF2B5EF4-FFF2-40B4-BE49-F238E27FC236}">
                <a16:creationId xmlns:a16="http://schemas.microsoft.com/office/drawing/2014/main" id="{B5F91EB5-A224-45AF-8F2F-F8ACA1D4CB7A}"/>
              </a:ext>
            </a:extLst>
          </p:cNvPr>
          <p:cNvSpPr>
            <a:spLocks noGrp="1"/>
          </p:cNvSpPr>
          <p:nvPr>
            <p:ph idx="1"/>
          </p:nvPr>
        </p:nvSpPr>
        <p:spPr/>
        <p:txBody>
          <a:bodyPr/>
          <a:lstStyle/>
          <a:p>
            <a:r>
              <a:rPr lang="en-US" dirty="0"/>
              <a:t>Female respondents: n=636 v. male respondents: n=368; </a:t>
            </a:r>
          </a:p>
          <a:p>
            <a:r>
              <a:rPr lang="en-US" dirty="0"/>
              <a:t>Top five areas of study: </a:t>
            </a:r>
          </a:p>
          <a:p>
            <a:pPr lvl="1"/>
            <a:r>
              <a:rPr lang="en-US" dirty="0"/>
              <a:t>Management (n=436), economics (n=307), marketing (n=278), administration (n=234) and finance (n=213)</a:t>
            </a:r>
          </a:p>
          <a:p>
            <a:r>
              <a:rPr lang="en-US" dirty="0"/>
              <a:t>Level of study: </a:t>
            </a:r>
          </a:p>
          <a:p>
            <a:pPr lvl="1"/>
            <a:r>
              <a:rPr lang="en-US" dirty="0"/>
              <a:t>Bachelors (n=507); Masters (n=262), PhD (n=171)</a:t>
            </a:r>
          </a:p>
          <a:p>
            <a:r>
              <a:rPr lang="en-US" dirty="0"/>
              <a:t>Top five countries where respondents are studying: </a:t>
            </a:r>
          </a:p>
          <a:p>
            <a:pPr lvl="1"/>
            <a:r>
              <a:rPr lang="en-US" dirty="0"/>
              <a:t>United States (n=225); Poland (n=148); Russia (n=127); Montenegro (n=78), and Latvia (n=75)</a:t>
            </a:r>
          </a:p>
        </p:txBody>
      </p:sp>
    </p:spTree>
    <p:extLst>
      <p:ext uri="{BB962C8B-B14F-4D97-AF65-F5344CB8AC3E}">
        <p14:creationId xmlns:p14="http://schemas.microsoft.com/office/powerpoint/2010/main" val="3174370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4820C-FD0B-49E0-AFDE-D329109C03B6}"/>
              </a:ext>
            </a:extLst>
          </p:cNvPr>
          <p:cNvSpPr>
            <a:spLocks noGrp="1"/>
          </p:cNvSpPr>
          <p:nvPr>
            <p:ph type="title"/>
          </p:nvPr>
        </p:nvSpPr>
        <p:spPr/>
        <p:txBody>
          <a:bodyPr/>
          <a:lstStyle/>
          <a:p>
            <a:r>
              <a:rPr lang="en-US" dirty="0"/>
              <a:t>What Did We Find?</a:t>
            </a:r>
          </a:p>
        </p:txBody>
      </p:sp>
      <p:sp>
        <p:nvSpPr>
          <p:cNvPr id="3" name="Content Placeholder 2">
            <a:extLst>
              <a:ext uri="{FF2B5EF4-FFF2-40B4-BE49-F238E27FC236}">
                <a16:creationId xmlns:a16="http://schemas.microsoft.com/office/drawing/2014/main" id="{4CB5D0BE-5117-4F6D-958D-44D67E3DCFCE}"/>
              </a:ext>
            </a:extLst>
          </p:cNvPr>
          <p:cNvSpPr>
            <a:spLocks noGrp="1"/>
          </p:cNvSpPr>
          <p:nvPr>
            <p:ph idx="1"/>
          </p:nvPr>
        </p:nvSpPr>
        <p:spPr>
          <a:xfrm>
            <a:off x="597058" y="1834503"/>
            <a:ext cx="4080029" cy="4351338"/>
          </a:xfrm>
        </p:spPr>
        <p:txBody>
          <a:bodyPr/>
          <a:lstStyle/>
          <a:p>
            <a:r>
              <a:rPr lang="en-US" dirty="0"/>
              <a:t>Is poverty a legitimate topic of study?</a:t>
            </a:r>
          </a:p>
          <a:p>
            <a:pPr lvl="1"/>
            <a:endParaRPr lang="en-US" dirty="0"/>
          </a:p>
          <a:p>
            <a:pPr lvl="1"/>
            <a:r>
              <a:rPr lang="en-US" dirty="0"/>
              <a:t>Students say “yes”</a:t>
            </a:r>
          </a:p>
          <a:p>
            <a:pPr marL="457200" lvl="1" indent="0">
              <a:buNone/>
            </a:pPr>
            <a:r>
              <a:rPr lang="en-US" dirty="0"/>
              <a:t> </a:t>
            </a:r>
          </a:p>
          <a:p>
            <a:pPr lvl="1"/>
            <a:r>
              <a:rPr lang="en-US" dirty="0"/>
              <a:t>Mean score 3.16                                            </a:t>
            </a:r>
            <a:r>
              <a:rPr lang="en-US" sz="1800" dirty="0"/>
              <a:t>(scale: 1-4, 1=not legitimate at all, 4 = very legitimate)</a:t>
            </a:r>
          </a:p>
          <a:p>
            <a:pPr lvl="2"/>
            <a:endParaRPr lang="en-US" dirty="0"/>
          </a:p>
        </p:txBody>
      </p:sp>
      <p:graphicFrame>
        <p:nvGraphicFramePr>
          <p:cNvPr id="5" name="Chart 4">
            <a:extLst>
              <a:ext uri="{FF2B5EF4-FFF2-40B4-BE49-F238E27FC236}">
                <a16:creationId xmlns:a16="http://schemas.microsoft.com/office/drawing/2014/main" id="{FFCA1C85-D270-4B6E-8A7E-C3B73D6462A8}"/>
              </a:ext>
            </a:extLst>
          </p:cNvPr>
          <p:cNvGraphicFramePr>
            <a:graphicFrameLocks/>
          </p:cNvGraphicFramePr>
          <p:nvPr>
            <p:extLst>
              <p:ext uri="{D42A27DB-BD31-4B8C-83A1-F6EECF244321}">
                <p14:modId xmlns:p14="http://schemas.microsoft.com/office/powerpoint/2010/main" val="3481088268"/>
              </p:ext>
            </p:extLst>
          </p:nvPr>
        </p:nvGraphicFramePr>
        <p:xfrm>
          <a:off x="4435944" y="1174897"/>
          <a:ext cx="7483992" cy="45082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3231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par>
                          <p:cTn id="21" fill="hold">
                            <p:stCondLst>
                              <p:cond delay="500"/>
                            </p:stCondLst>
                            <p:childTnLst>
                              <p:par>
                                <p:cTn id="22" presetID="10" presetClass="entr" presetSubtype="0" fill="hold" nodeType="afterEffect">
                                  <p:stCondLst>
                                    <p:cond delay="25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4820C-FD0B-49E0-AFDE-D329109C03B6}"/>
              </a:ext>
            </a:extLst>
          </p:cNvPr>
          <p:cNvSpPr>
            <a:spLocks noGrp="1"/>
          </p:cNvSpPr>
          <p:nvPr>
            <p:ph type="title"/>
          </p:nvPr>
        </p:nvSpPr>
        <p:spPr/>
        <p:txBody>
          <a:bodyPr/>
          <a:lstStyle/>
          <a:p>
            <a:r>
              <a:rPr lang="en-US" dirty="0"/>
              <a:t>Poverty as a legitimate management topic</a:t>
            </a:r>
          </a:p>
        </p:txBody>
      </p:sp>
      <p:sp>
        <p:nvSpPr>
          <p:cNvPr id="3" name="Content Placeholder 2">
            <a:extLst>
              <a:ext uri="{FF2B5EF4-FFF2-40B4-BE49-F238E27FC236}">
                <a16:creationId xmlns:a16="http://schemas.microsoft.com/office/drawing/2014/main" id="{4CB5D0BE-5117-4F6D-958D-44D67E3DCFCE}"/>
              </a:ext>
            </a:extLst>
          </p:cNvPr>
          <p:cNvSpPr>
            <a:spLocks noGrp="1"/>
          </p:cNvSpPr>
          <p:nvPr>
            <p:ph idx="1"/>
          </p:nvPr>
        </p:nvSpPr>
        <p:spPr>
          <a:xfrm>
            <a:off x="838200" y="1825625"/>
            <a:ext cx="5828930" cy="4351338"/>
          </a:xfrm>
        </p:spPr>
        <p:txBody>
          <a:bodyPr/>
          <a:lstStyle/>
          <a:p>
            <a:r>
              <a:rPr lang="en-US" dirty="0"/>
              <a:t>What makes students likely to report that poverty a legitimate topic of study (4-5 score)?</a:t>
            </a:r>
          </a:p>
          <a:p>
            <a:pPr lvl="1"/>
            <a:r>
              <a:rPr lang="en-US" dirty="0"/>
              <a:t>Controls include:</a:t>
            </a:r>
          </a:p>
          <a:p>
            <a:pPr lvl="2"/>
            <a:r>
              <a:rPr lang="en-US" dirty="0"/>
              <a:t>Demographics</a:t>
            </a:r>
          </a:p>
          <a:p>
            <a:pPr lvl="2"/>
            <a:r>
              <a:rPr lang="en-US" dirty="0"/>
              <a:t>Class assignments</a:t>
            </a:r>
          </a:p>
          <a:p>
            <a:pPr lvl="2"/>
            <a:r>
              <a:rPr lang="en-US" dirty="0"/>
              <a:t>Country of study</a:t>
            </a:r>
          </a:p>
          <a:p>
            <a:pPr lvl="2"/>
            <a:r>
              <a:rPr lang="en-US" dirty="0">
                <a:solidFill>
                  <a:schemeClr val="tx1"/>
                </a:solidFill>
              </a:rPr>
              <a:t>Majors</a:t>
            </a:r>
          </a:p>
          <a:p>
            <a:pPr lvl="2"/>
            <a:endParaRPr lang="en-US" dirty="0"/>
          </a:p>
        </p:txBody>
      </p:sp>
      <p:graphicFrame>
        <p:nvGraphicFramePr>
          <p:cNvPr id="4" name="Table 3">
            <a:extLst>
              <a:ext uri="{FF2B5EF4-FFF2-40B4-BE49-F238E27FC236}">
                <a16:creationId xmlns:a16="http://schemas.microsoft.com/office/drawing/2014/main" id="{9FB761AA-56F6-4B02-842A-6E89C1C07174}"/>
              </a:ext>
            </a:extLst>
          </p:cNvPr>
          <p:cNvGraphicFramePr>
            <a:graphicFrameLocks noGrp="1"/>
          </p:cNvGraphicFramePr>
          <p:nvPr>
            <p:extLst>
              <p:ext uri="{D42A27DB-BD31-4B8C-83A1-F6EECF244321}">
                <p14:modId xmlns:p14="http://schemas.microsoft.com/office/powerpoint/2010/main" val="2309309480"/>
              </p:ext>
            </p:extLst>
          </p:nvPr>
        </p:nvGraphicFramePr>
        <p:xfrm>
          <a:off x="6787384" y="1679130"/>
          <a:ext cx="4167662" cy="4660484"/>
        </p:xfrm>
        <a:graphic>
          <a:graphicData uri="http://schemas.openxmlformats.org/drawingml/2006/table">
            <a:tbl>
              <a:tblPr firstRow="1" firstCol="1" bandRow="1">
                <a:tableStyleId>{BC89EF96-8CEA-46FF-86C4-4CE0E7609802}</a:tableStyleId>
              </a:tblPr>
              <a:tblGrid>
                <a:gridCol w="2083831">
                  <a:extLst>
                    <a:ext uri="{9D8B030D-6E8A-4147-A177-3AD203B41FA5}">
                      <a16:colId xmlns:a16="http://schemas.microsoft.com/office/drawing/2014/main" val="93114719"/>
                    </a:ext>
                  </a:extLst>
                </a:gridCol>
                <a:gridCol w="2083831">
                  <a:extLst>
                    <a:ext uri="{9D8B030D-6E8A-4147-A177-3AD203B41FA5}">
                      <a16:colId xmlns:a16="http://schemas.microsoft.com/office/drawing/2014/main" val="681907285"/>
                    </a:ext>
                  </a:extLst>
                </a:gridCol>
              </a:tblGrid>
              <a:tr h="534367">
                <a:tc>
                  <a:txBody>
                    <a:bodyPr/>
                    <a:lstStyle/>
                    <a:p>
                      <a:pPr marL="0" marR="0">
                        <a:lnSpc>
                          <a:spcPct val="107000"/>
                        </a:lnSpc>
                        <a:spcBef>
                          <a:spcPts val="0"/>
                        </a:spcBef>
                        <a:spcAft>
                          <a:spcPts val="0"/>
                        </a:spcAft>
                      </a:pPr>
                      <a:r>
                        <a:rPr lang="en-US" sz="18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Poverty is a Legitimate Topic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1525136"/>
                  </a:ext>
                </a:extLst>
              </a:tr>
              <a:tr h="261033">
                <a:tc>
                  <a:txBody>
                    <a:bodyPr/>
                    <a:lstStyle/>
                    <a:p>
                      <a:pPr marL="0" marR="0">
                        <a:lnSpc>
                          <a:spcPct val="107000"/>
                        </a:lnSpc>
                        <a:spcBef>
                          <a:spcPts val="0"/>
                        </a:spcBef>
                        <a:spcAft>
                          <a:spcPts val="0"/>
                        </a:spcAft>
                      </a:pPr>
                      <a:r>
                        <a:rPr lang="en-US" sz="1800">
                          <a:effectLst/>
                        </a:rPr>
                        <a:t>PRME school</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0.0148</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8981010"/>
                  </a:ext>
                </a:extLst>
              </a:tr>
              <a:tr h="303525">
                <a:tc>
                  <a:txBody>
                    <a:bodyPr/>
                    <a:lstStyle/>
                    <a:p>
                      <a:pPr marL="0" marR="0">
                        <a:lnSpc>
                          <a:spcPct val="107000"/>
                        </a:lnSpc>
                        <a:spcBef>
                          <a:spcPts val="0"/>
                        </a:spcBef>
                        <a:spcAft>
                          <a:spcPts val="0"/>
                        </a:spcAft>
                      </a:pPr>
                      <a:r>
                        <a:rPr lang="en-US" sz="18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(0.754)</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3050797"/>
                  </a:ext>
                </a:extLst>
              </a:tr>
              <a:tr h="261033">
                <a:tc>
                  <a:txBody>
                    <a:bodyPr/>
                    <a:lstStyle/>
                    <a:p>
                      <a:pPr marL="0" marR="0">
                        <a:lnSpc>
                          <a:spcPct val="107000"/>
                        </a:lnSpc>
                        <a:spcBef>
                          <a:spcPts val="0"/>
                        </a:spcBef>
                        <a:spcAft>
                          <a:spcPts val="0"/>
                        </a:spcAft>
                      </a:pPr>
                      <a:r>
                        <a:rPr lang="en-US" sz="1800" dirty="0">
                          <a:effectLst/>
                        </a:rPr>
                        <a:t>PRME Exposure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0.0829</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7191283"/>
                  </a:ext>
                </a:extLst>
              </a:tr>
              <a:tr h="303525">
                <a:tc>
                  <a:txBody>
                    <a:bodyPr/>
                    <a:lstStyle/>
                    <a:p>
                      <a:pPr marL="0" marR="0">
                        <a:lnSpc>
                          <a:spcPct val="107000"/>
                        </a:lnSpc>
                        <a:spcBef>
                          <a:spcPts val="0"/>
                        </a:spcBef>
                        <a:spcAft>
                          <a:spcPts val="0"/>
                        </a:spcAft>
                      </a:pPr>
                      <a:r>
                        <a:rPr lang="en-US" sz="18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(0.221)</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0420965"/>
                  </a:ext>
                </a:extLst>
              </a:tr>
              <a:tr h="261033">
                <a:tc>
                  <a:txBody>
                    <a:bodyPr/>
                    <a:lstStyle/>
                    <a:p>
                      <a:pPr marL="0" marR="0">
                        <a:lnSpc>
                          <a:spcPct val="107000"/>
                        </a:lnSpc>
                        <a:spcBef>
                          <a:spcPts val="0"/>
                        </a:spcBef>
                        <a:spcAft>
                          <a:spcPts val="0"/>
                        </a:spcAft>
                      </a:pPr>
                      <a:r>
                        <a:rPr lang="en-US" sz="1800" dirty="0">
                          <a:effectLst/>
                        </a:rPr>
                        <a:t>SDGs Exposure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0.1235**</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575508"/>
                  </a:ext>
                </a:extLst>
              </a:tr>
              <a:tr h="303525">
                <a:tc>
                  <a:txBody>
                    <a:bodyPr/>
                    <a:lstStyle/>
                    <a:p>
                      <a:pPr marL="0" marR="0">
                        <a:lnSpc>
                          <a:spcPct val="107000"/>
                        </a:lnSpc>
                        <a:spcBef>
                          <a:spcPts val="0"/>
                        </a:spcBef>
                        <a:spcAft>
                          <a:spcPts val="0"/>
                        </a:spcAft>
                      </a:pPr>
                      <a:r>
                        <a:rPr lang="en-US" sz="18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(0.013)</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1998949"/>
                  </a:ext>
                </a:extLst>
              </a:tr>
              <a:tr h="261033">
                <a:tc>
                  <a:txBody>
                    <a:bodyPr/>
                    <a:lstStyle/>
                    <a:p>
                      <a:pPr marL="0" marR="0">
                        <a:lnSpc>
                          <a:spcPct val="107000"/>
                        </a:lnSpc>
                        <a:spcBef>
                          <a:spcPts val="0"/>
                        </a:spcBef>
                        <a:spcAft>
                          <a:spcPts val="0"/>
                        </a:spcAft>
                      </a:pPr>
                      <a:r>
                        <a:rPr lang="en-US" sz="1800" dirty="0">
                          <a:effectLst/>
                        </a:rPr>
                        <a:t>Student Voice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0.4132***</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6639164"/>
                  </a:ext>
                </a:extLst>
              </a:tr>
              <a:tr h="303525">
                <a:tc>
                  <a:txBody>
                    <a:bodyPr/>
                    <a:lstStyle/>
                    <a:p>
                      <a:pPr marL="0" marR="0">
                        <a:lnSpc>
                          <a:spcPct val="107000"/>
                        </a:lnSpc>
                        <a:spcBef>
                          <a:spcPts val="0"/>
                        </a:spcBef>
                        <a:spcAft>
                          <a:spcPts val="0"/>
                        </a:spcAft>
                      </a:pPr>
                      <a:r>
                        <a:rPr lang="en-US" sz="18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(0.000)</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4868805"/>
                  </a:ext>
                </a:extLst>
              </a:tr>
              <a:tr h="261033">
                <a:tc>
                  <a:txBody>
                    <a:bodyPr/>
                    <a:lstStyle/>
                    <a:p>
                      <a:pPr marL="0" marR="0">
                        <a:lnSpc>
                          <a:spcPct val="107000"/>
                        </a:lnSpc>
                        <a:spcBef>
                          <a:spcPts val="0"/>
                        </a:spcBef>
                        <a:spcAft>
                          <a:spcPts val="0"/>
                        </a:spcAft>
                      </a:pPr>
                      <a:r>
                        <a:rPr lang="en-US" sz="1800">
                          <a:effectLst/>
                        </a:rPr>
                        <a:t>Faculty Voice</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0.0548</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2163089"/>
                  </a:ext>
                </a:extLst>
              </a:tr>
              <a:tr h="303525">
                <a:tc>
                  <a:txBody>
                    <a:bodyPr/>
                    <a:lstStyle/>
                    <a:p>
                      <a:pPr marL="0" marR="0">
                        <a:lnSpc>
                          <a:spcPct val="107000"/>
                        </a:lnSpc>
                        <a:spcBef>
                          <a:spcPts val="0"/>
                        </a:spcBef>
                        <a:spcAft>
                          <a:spcPts val="0"/>
                        </a:spcAft>
                      </a:pPr>
                      <a:r>
                        <a:rPr lang="en-US" sz="18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(0.355)</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8470012"/>
                  </a:ext>
                </a:extLst>
              </a:tr>
              <a:tr h="261033">
                <a:tc>
                  <a:txBody>
                    <a:bodyPr/>
                    <a:lstStyle/>
                    <a:p>
                      <a:pPr marL="0" marR="0">
                        <a:lnSpc>
                          <a:spcPct val="107000"/>
                        </a:lnSpc>
                        <a:spcBef>
                          <a:spcPts val="0"/>
                        </a:spcBef>
                        <a:spcAft>
                          <a:spcPts val="0"/>
                        </a:spcAft>
                      </a:pPr>
                      <a:r>
                        <a:rPr lang="en-US" sz="1800" dirty="0">
                          <a:effectLst/>
                        </a:rPr>
                        <a:t>Employer Voice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0.1887***</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1514051"/>
                  </a:ext>
                </a:extLst>
              </a:tr>
              <a:tr h="303525">
                <a:tc>
                  <a:txBody>
                    <a:bodyPr/>
                    <a:lstStyle/>
                    <a:p>
                      <a:pPr marL="0" marR="0">
                        <a:lnSpc>
                          <a:spcPct val="107000"/>
                        </a:lnSpc>
                        <a:spcBef>
                          <a:spcPts val="0"/>
                        </a:spcBef>
                        <a:spcAft>
                          <a:spcPts val="0"/>
                        </a:spcAft>
                      </a:pPr>
                      <a:r>
                        <a:rPr lang="en-US" sz="18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(0.000)</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0931336"/>
                  </a:ext>
                </a:extLst>
              </a:tr>
              <a:tr h="261033">
                <a:tc>
                  <a:txBody>
                    <a:bodyPr/>
                    <a:lstStyle/>
                    <a:p>
                      <a:pPr marL="0" marR="0">
                        <a:lnSpc>
                          <a:spcPct val="107000"/>
                        </a:lnSpc>
                        <a:spcBef>
                          <a:spcPts val="0"/>
                        </a:spcBef>
                        <a:spcAft>
                          <a:spcPts val="0"/>
                        </a:spcAft>
                      </a:pPr>
                      <a:r>
                        <a:rPr lang="en-US" sz="1800">
                          <a:effectLst/>
                        </a:rPr>
                        <a:t>University Voice</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0.2153***</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0295570"/>
                  </a:ext>
                </a:extLst>
              </a:tr>
              <a:tr h="303525">
                <a:tc>
                  <a:txBody>
                    <a:bodyPr/>
                    <a:lstStyle/>
                    <a:p>
                      <a:pPr marL="0" marR="0">
                        <a:lnSpc>
                          <a:spcPct val="107000"/>
                        </a:lnSpc>
                        <a:spcBef>
                          <a:spcPts val="0"/>
                        </a:spcBef>
                        <a:spcAft>
                          <a:spcPts val="0"/>
                        </a:spcAft>
                      </a:pPr>
                      <a:r>
                        <a:rPr lang="en-US" sz="18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(0.002)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6422119"/>
                  </a:ext>
                </a:extLst>
              </a:tr>
            </a:tbl>
          </a:graphicData>
        </a:graphic>
      </p:graphicFrame>
    </p:spTree>
    <p:extLst>
      <p:ext uri="{BB962C8B-B14F-4D97-AF65-F5344CB8AC3E}">
        <p14:creationId xmlns:p14="http://schemas.microsoft.com/office/powerpoint/2010/main" val="3006531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CEBDB-E532-4E40-8672-BD17B81BD1ED}"/>
              </a:ext>
            </a:extLst>
          </p:cNvPr>
          <p:cNvSpPr>
            <a:spLocks noGrp="1"/>
          </p:cNvSpPr>
          <p:nvPr>
            <p:ph type="title"/>
          </p:nvPr>
        </p:nvSpPr>
        <p:spPr/>
        <p:txBody>
          <a:bodyPr/>
          <a:lstStyle/>
          <a:p>
            <a:r>
              <a:rPr lang="en-US" dirty="0"/>
              <a:t>Poverty as a legitimate management topic</a:t>
            </a:r>
          </a:p>
        </p:txBody>
      </p:sp>
      <p:sp>
        <p:nvSpPr>
          <p:cNvPr id="3" name="Content Placeholder 2">
            <a:extLst>
              <a:ext uri="{FF2B5EF4-FFF2-40B4-BE49-F238E27FC236}">
                <a16:creationId xmlns:a16="http://schemas.microsoft.com/office/drawing/2014/main" id="{BB60B2C1-7752-481A-8B3D-786CE2E80A76}"/>
              </a:ext>
            </a:extLst>
          </p:cNvPr>
          <p:cNvSpPr>
            <a:spLocks noGrp="1"/>
          </p:cNvSpPr>
          <p:nvPr>
            <p:ph sz="half" idx="1"/>
          </p:nvPr>
        </p:nvSpPr>
        <p:spPr/>
        <p:txBody>
          <a:bodyPr/>
          <a:lstStyle/>
          <a:p>
            <a:r>
              <a:rPr lang="en-US" dirty="0"/>
              <a:t>Majors less likely to find poverty a legitimate topic of study: </a:t>
            </a:r>
          </a:p>
          <a:p>
            <a:pPr lvl="1"/>
            <a:r>
              <a:rPr lang="en-US" dirty="0">
                <a:solidFill>
                  <a:schemeClr val="tx1">
                    <a:lumMod val="65000"/>
                    <a:lumOff val="35000"/>
                  </a:schemeClr>
                </a:solidFill>
              </a:rPr>
              <a:t>Business Administration</a:t>
            </a:r>
          </a:p>
          <a:p>
            <a:pPr lvl="1"/>
            <a:r>
              <a:rPr lang="en-US" dirty="0">
                <a:solidFill>
                  <a:schemeClr val="tx1">
                    <a:lumMod val="65000"/>
                    <a:lumOff val="35000"/>
                  </a:schemeClr>
                </a:solidFill>
              </a:rPr>
              <a:t>Finance</a:t>
            </a:r>
          </a:p>
          <a:p>
            <a:r>
              <a:rPr lang="en-US" dirty="0"/>
              <a:t>Majors more likely to find poverty a legitimate topic of study: </a:t>
            </a:r>
          </a:p>
          <a:p>
            <a:pPr lvl="1"/>
            <a:r>
              <a:rPr lang="en-US" dirty="0">
                <a:solidFill>
                  <a:schemeClr val="tx1">
                    <a:lumMod val="65000"/>
                    <a:lumOff val="35000"/>
                  </a:schemeClr>
                </a:solidFill>
              </a:rPr>
              <a:t>Management </a:t>
            </a:r>
          </a:p>
          <a:p>
            <a:pPr lvl="1"/>
            <a:r>
              <a:rPr lang="en-US" dirty="0">
                <a:solidFill>
                  <a:schemeClr val="tx1">
                    <a:lumMod val="65000"/>
                    <a:lumOff val="35000"/>
                  </a:schemeClr>
                </a:solidFill>
              </a:rPr>
              <a:t>Law</a:t>
            </a:r>
          </a:p>
          <a:p>
            <a:pPr lvl="1"/>
            <a:r>
              <a:rPr lang="en-US" dirty="0">
                <a:solidFill>
                  <a:schemeClr val="tx1">
                    <a:lumMod val="65000"/>
                    <a:lumOff val="35000"/>
                  </a:schemeClr>
                </a:solidFill>
              </a:rPr>
              <a:t>Strategy</a:t>
            </a:r>
          </a:p>
        </p:txBody>
      </p:sp>
      <p:graphicFrame>
        <p:nvGraphicFramePr>
          <p:cNvPr id="5" name="Content Placeholder 4">
            <a:extLst>
              <a:ext uri="{FF2B5EF4-FFF2-40B4-BE49-F238E27FC236}">
                <a16:creationId xmlns:a16="http://schemas.microsoft.com/office/drawing/2014/main" id="{D02E10B7-1742-4983-A21C-D318AE3E4B5E}"/>
              </a:ext>
            </a:extLst>
          </p:cNvPr>
          <p:cNvGraphicFramePr>
            <a:graphicFrameLocks noGrp="1"/>
          </p:cNvGraphicFramePr>
          <p:nvPr>
            <p:ph sz="half" idx="2"/>
            <p:extLst>
              <p:ext uri="{D42A27DB-BD31-4B8C-83A1-F6EECF244321}">
                <p14:modId xmlns:p14="http://schemas.microsoft.com/office/powerpoint/2010/main" val="3370551941"/>
              </p:ext>
            </p:extLst>
          </p:nvPr>
        </p:nvGraphicFramePr>
        <p:xfrm>
          <a:off x="6897948" y="1379696"/>
          <a:ext cx="3488926" cy="5148361"/>
        </p:xfrm>
        <a:graphic>
          <a:graphicData uri="http://schemas.openxmlformats.org/drawingml/2006/table">
            <a:tbl>
              <a:tblPr firstRow="1" firstCol="1" bandRow="1">
                <a:tableStyleId>{3B4B98B0-60AC-42C2-AFA5-B58CD77FA1E5}</a:tableStyleId>
              </a:tblPr>
              <a:tblGrid>
                <a:gridCol w="1744463">
                  <a:extLst>
                    <a:ext uri="{9D8B030D-6E8A-4147-A177-3AD203B41FA5}">
                      <a16:colId xmlns:a16="http://schemas.microsoft.com/office/drawing/2014/main" val="3440973333"/>
                    </a:ext>
                  </a:extLst>
                </a:gridCol>
                <a:gridCol w="1744463">
                  <a:extLst>
                    <a:ext uri="{9D8B030D-6E8A-4147-A177-3AD203B41FA5}">
                      <a16:colId xmlns:a16="http://schemas.microsoft.com/office/drawing/2014/main" val="2335138946"/>
                    </a:ext>
                  </a:extLst>
                </a:gridCol>
              </a:tblGrid>
              <a:tr h="287817">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Poverty is a Legit. Topic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4172390415"/>
                  </a:ext>
                </a:extLst>
              </a:tr>
              <a:tr h="140662">
                <a:tc>
                  <a:txBody>
                    <a:bodyPr/>
                    <a:lstStyle/>
                    <a:p>
                      <a:pPr marL="0" marR="0">
                        <a:lnSpc>
                          <a:spcPct val="107000"/>
                        </a:lnSpc>
                        <a:spcBef>
                          <a:spcPts val="0"/>
                        </a:spcBef>
                        <a:spcAft>
                          <a:spcPts val="0"/>
                        </a:spcAft>
                      </a:pPr>
                      <a:r>
                        <a:rPr lang="en-US" sz="1200">
                          <a:effectLst/>
                        </a:rPr>
                        <a:t>Accounting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-0.0591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955680794"/>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(0.323)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190297007"/>
                  </a:ext>
                </a:extLst>
              </a:tr>
              <a:tr h="140662">
                <a:tc>
                  <a:txBody>
                    <a:bodyPr/>
                    <a:lstStyle/>
                    <a:p>
                      <a:pPr marL="0" marR="0">
                        <a:lnSpc>
                          <a:spcPct val="107000"/>
                        </a:lnSpc>
                        <a:spcBef>
                          <a:spcPts val="0"/>
                        </a:spcBef>
                        <a:spcAft>
                          <a:spcPts val="0"/>
                        </a:spcAft>
                      </a:pPr>
                      <a:r>
                        <a:rPr lang="en-US" sz="1200">
                          <a:effectLst/>
                        </a:rPr>
                        <a:t>Business Admin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-0.1007**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175641496"/>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(0.040)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645738702"/>
                  </a:ext>
                </a:extLst>
              </a:tr>
              <a:tr h="140662">
                <a:tc>
                  <a:txBody>
                    <a:bodyPr/>
                    <a:lstStyle/>
                    <a:p>
                      <a:pPr marL="0" marR="0">
                        <a:lnSpc>
                          <a:spcPct val="107000"/>
                        </a:lnSpc>
                        <a:spcBef>
                          <a:spcPts val="0"/>
                        </a:spcBef>
                        <a:spcAft>
                          <a:spcPts val="0"/>
                        </a:spcAft>
                      </a:pPr>
                      <a:r>
                        <a:rPr lang="en-US" sz="1200">
                          <a:effectLst/>
                        </a:rPr>
                        <a:t>Economics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0.0274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533640005"/>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(0.547)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2801318290"/>
                  </a:ext>
                </a:extLst>
              </a:tr>
              <a:tr h="140662">
                <a:tc>
                  <a:txBody>
                    <a:bodyPr/>
                    <a:lstStyle/>
                    <a:p>
                      <a:pPr marL="0" marR="0">
                        <a:lnSpc>
                          <a:spcPct val="107000"/>
                        </a:lnSpc>
                        <a:spcBef>
                          <a:spcPts val="0"/>
                        </a:spcBef>
                        <a:spcAft>
                          <a:spcPts val="0"/>
                        </a:spcAft>
                      </a:pPr>
                      <a:r>
                        <a:rPr lang="en-US" sz="1200">
                          <a:effectLst/>
                        </a:rPr>
                        <a:t>Ethics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0.0929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272462000"/>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(0.280)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725912858"/>
                  </a:ext>
                </a:extLst>
              </a:tr>
              <a:tr h="140662">
                <a:tc>
                  <a:txBody>
                    <a:bodyPr/>
                    <a:lstStyle/>
                    <a:p>
                      <a:pPr marL="0" marR="0">
                        <a:lnSpc>
                          <a:spcPct val="107000"/>
                        </a:lnSpc>
                        <a:spcBef>
                          <a:spcPts val="0"/>
                        </a:spcBef>
                        <a:spcAft>
                          <a:spcPts val="0"/>
                        </a:spcAft>
                      </a:pPr>
                      <a:r>
                        <a:rPr lang="en-US" sz="1200">
                          <a:effectLst/>
                        </a:rPr>
                        <a:t>Finance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-0.0944*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585474459"/>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855421910"/>
                  </a:ext>
                </a:extLst>
              </a:tr>
              <a:tr h="140662">
                <a:tc>
                  <a:txBody>
                    <a:bodyPr/>
                    <a:lstStyle/>
                    <a:p>
                      <a:pPr marL="0" marR="0">
                        <a:lnSpc>
                          <a:spcPct val="107000"/>
                        </a:lnSpc>
                        <a:spcBef>
                          <a:spcPts val="0"/>
                        </a:spcBef>
                        <a:spcAft>
                          <a:spcPts val="0"/>
                        </a:spcAft>
                      </a:pPr>
                      <a:r>
                        <a:rPr lang="en-US" sz="1200" dirty="0">
                          <a:effectLst/>
                        </a:rPr>
                        <a:t>Human Resources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-0.0025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4014538235"/>
                  </a:ext>
                </a:extLst>
              </a:tr>
              <a:tr h="183388">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(0.960)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2016159580"/>
                  </a:ext>
                </a:extLst>
              </a:tr>
              <a:tr h="140662">
                <a:tc>
                  <a:txBody>
                    <a:bodyPr/>
                    <a:lstStyle/>
                    <a:p>
                      <a:pPr marL="0" marR="0">
                        <a:lnSpc>
                          <a:spcPct val="107000"/>
                        </a:lnSpc>
                        <a:spcBef>
                          <a:spcPts val="0"/>
                        </a:spcBef>
                        <a:spcAft>
                          <a:spcPts val="0"/>
                        </a:spcAft>
                      </a:pPr>
                      <a:r>
                        <a:rPr lang="en-US" sz="1200" dirty="0">
                          <a:effectLst/>
                        </a:rPr>
                        <a:t>Information Systems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-0.0713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097442987"/>
                  </a:ext>
                </a:extLst>
              </a:tr>
              <a:tr h="183388">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(0.309)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2185456139"/>
                  </a:ext>
                </a:extLst>
              </a:tr>
              <a:tr h="140662">
                <a:tc>
                  <a:txBody>
                    <a:bodyPr/>
                    <a:lstStyle/>
                    <a:p>
                      <a:pPr marL="0" marR="0">
                        <a:lnSpc>
                          <a:spcPct val="107000"/>
                        </a:lnSpc>
                        <a:spcBef>
                          <a:spcPts val="0"/>
                        </a:spcBef>
                        <a:spcAft>
                          <a:spcPts val="0"/>
                        </a:spcAft>
                      </a:pPr>
                      <a:r>
                        <a:rPr lang="en-US" sz="1200">
                          <a:effectLst/>
                        </a:rPr>
                        <a:t>Management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0.0711*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491400902"/>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582563517"/>
                  </a:ext>
                </a:extLst>
              </a:tr>
              <a:tr h="140662">
                <a:tc>
                  <a:txBody>
                    <a:bodyPr/>
                    <a:lstStyle/>
                    <a:p>
                      <a:pPr marL="0" marR="0">
                        <a:lnSpc>
                          <a:spcPct val="107000"/>
                        </a:lnSpc>
                        <a:spcBef>
                          <a:spcPts val="0"/>
                        </a:spcBef>
                        <a:spcAft>
                          <a:spcPts val="0"/>
                        </a:spcAft>
                      </a:pPr>
                      <a:r>
                        <a:rPr lang="en-US" sz="1200">
                          <a:effectLst/>
                        </a:rPr>
                        <a:t>Marketing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-0.0529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435199007"/>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(0.232)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258575745"/>
                  </a:ext>
                </a:extLst>
              </a:tr>
              <a:tr h="140662">
                <a:tc>
                  <a:txBody>
                    <a:bodyPr/>
                    <a:lstStyle/>
                    <a:p>
                      <a:pPr marL="0" marR="0">
                        <a:lnSpc>
                          <a:spcPct val="107000"/>
                        </a:lnSpc>
                        <a:spcBef>
                          <a:spcPts val="0"/>
                        </a:spcBef>
                        <a:spcAft>
                          <a:spcPts val="0"/>
                        </a:spcAft>
                      </a:pPr>
                      <a:r>
                        <a:rPr lang="en-US" sz="1200">
                          <a:effectLst/>
                        </a:rPr>
                        <a:t>Law</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0.2334***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885832211"/>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(0.008)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863095364"/>
                  </a:ext>
                </a:extLst>
              </a:tr>
              <a:tr h="140662">
                <a:tc>
                  <a:txBody>
                    <a:bodyPr/>
                    <a:lstStyle/>
                    <a:p>
                      <a:pPr marL="0" marR="0">
                        <a:lnSpc>
                          <a:spcPct val="107000"/>
                        </a:lnSpc>
                        <a:spcBef>
                          <a:spcPts val="0"/>
                        </a:spcBef>
                        <a:spcAft>
                          <a:spcPts val="0"/>
                        </a:spcAft>
                      </a:pPr>
                      <a:r>
                        <a:rPr lang="en-US" sz="1200">
                          <a:effectLst/>
                        </a:rPr>
                        <a:t>Operations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0.0229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284015845"/>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(0.784)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11992556"/>
                  </a:ext>
                </a:extLst>
              </a:tr>
              <a:tr h="140662">
                <a:tc>
                  <a:txBody>
                    <a:bodyPr/>
                    <a:lstStyle/>
                    <a:p>
                      <a:pPr marL="0" marR="0">
                        <a:lnSpc>
                          <a:spcPct val="107000"/>
                        </a:lnSpc>
                        <a:spcBef>
                          <a:spcPts val="0"/>
                        </a:spcBef>
                        <a:spcAft>
                          <a:spcPts val="0"/>
                        </a:spcAft>
                      </a:pPr>
                      <a:r>
                        <a:rPr lang="en-US" sz="1200" dirty="0">
                          <a:effectLst/>
                        </a:rPr>
                        <a:t>Quantitative Methods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0.1143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311802548"/>
                  </a:ext>
                </a:extLst>
              </a:tr>
              <a:tr h="183388">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(0.151)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3055444242"/>
                  </a:ext>
                </a:extLst>
              </a:tr>
              <a:tr h="140662">
                <a:tc>
                  <a:txBody>
                    <a:bodyPr/>
                    <a:lstStyle/>
                    <a:p>
                      <a:pPr marL="0" marR="0">
                        <a:lnSpc>
                          <a:spcPct val="107000"/>
                        </a:lnSpc>
                        <a:spcBef>
                          <a:spcPts val="0"/>
                        </a:spcBef>
                        <a:spcAft>
                          <a:spcPts val="0"/>
                        </a:spcAft>
                      </a:pPr>
                      <a:r>
                        <a:rPr lang="en-US" sz="1200">
                          <a:effectLst/>
                        </a:rPr>
                        <a:t>Strategy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a:effectLst/>
                        </a:rPr>
                        <a:t>0.1371**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57961658"/>
                  </a:ext>
                </a:extLst>
              </a:tr>
              <a:tr h="183388">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tc>
                  <a:txBody>
                    <a:bodyPr/>
                    <a:lstStyle/>
                    <a:p>
                      <a:pPr marL="0" marR="0">
                        <a:lnSpc>
                          <a:spcPct val="107000"/>
                        </a:lnSpc>
                        <a:spcBef>
                          <a:spcPts val="0"/>
                        </a:spcBef>
                        <a:spcAft>
                          <a:spcPts val="0"/>
                        </a:spcAft>
                      </a:pPr>
                      <a:r>
                        <a:rPr lang="en-US" sz="1200" dirty="0">
                          <a:effectLst/>
                        </a:rPr>
                        <a:t>(0.021)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477" marR="64477" marT="0" marB="0"/>
                </a:tc>
                <a:extLst>
                  <a:ext uri="{0D108BD9-81ED-4DB2-BD59-A6C34878D82A}">
                    <a16:rowId xmlns:a16="http://schemas.microsoft.com/office/drawing/2014/main" val="691375479"/>
                  </a:ext>
                </a:extLst>
              </a:tr>
            </a:tbl>
          </a:graphicData>
        </a:graphic>
      </p:graphicFrame>
    </p:spTree>
    <p:extLst>
      <p:ext uri="{BB962C8B-B14F-4D97-AF65-F5344CB8AC3E}">
        <p14:creationId xmlns:p14="http://schemas.microsoft.com/office/powerpoint/2010/main" val="299492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500"/>
                            </p:stCondLst>
                            <p:childTnLst>
                              <p:par>
                                <p:cTn id="13" presetID="10" presetClass="entr" presetSubtype="0"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par>
                          <p:cTn id="21" fill="hold">
                            <p:stCondLst>
                              <p:cond delay="500"/>
                            </p:stCondLst>
                            <p:childTnLst>
                              <p:par>
                                <p:cTn id="22" presetID="10" presetClass="entr" presetSubtype="0" fill="hold" nodeType="afterEffect">
                                  <p:stCondLst>
                                    <p:cond delay="50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par>
                          <p:cTn id="25" fill="hold">
                            <p:stCondLst>
                              <p:cond delay="1500"/>
                            </p:stCondLst>
                            <p:childTnLst>
                              <p:par>
                                <p:cTn id="26" presetID="10" presetClass="entr" presetSubtype="0" fill="hold" nodeType="afterEffect">
                                  <p:stCondLst>
                                    <p:cond delay="50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par>
                          <p:cTn id="29" fill="hold">
                            <p:stCondLst>
                              <p:cond delay="2500"/>
                            </p:stCondLst>
                            <p:childTnLst>
                              <p:par>
                                <p:cTn id="30" presetID="10" presetClass="entr" presetSubtype="0" fill="hold" nodeType="afterEffect">
                                  <p:stCondLst>
                                    <p:cond delay="50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A75CE-53EB-49C7-A7AB-2DA1C8F4A7C1}"/>
              </a:ext>
            </a:extLst>
          </p:cNvPr>
          <p:cNvSpPr>
            <a:spLocks noGrp="1"/>
          </p:cNvSpPr>
          <p:nvPr>
            <p:ph type="title"/>
          </p:nvPr>
        </p:nvSpPr>
        <p:spPr/>
        <p:txBody>
          <a:bodyPr/>
          <a:lstStyle/>
          <a:p>
            <a:r>
              <a:rPr lang="en-US" dirty="0"/>
              <a:t>Who is responsible for poverty alleviation? </a:t>
            </a:r>
          </a:p>
        </p:txBody>
      </p:sp>
      <p:graphicFrame>
        <p:nvGraphicFramePr>
          <p:cNvPr id="7" name="Content Placeholder 3">
            <a:extLst>
              <a:ext uri="{FF2B5EF4-FFF2-40B4-BE49-F238E27FC236}">
                <a16:creationId xmlns:a16="http://schemas.microsoft.com/office/drawing/2014/main" id="{140A2B17-EC2B-42A3-A4E6-60E66D8973CB}"/>
              </a:ext>
            </a:extLst>
          </p:cNvPr>
          <p:cNvGraphicFramePr>
            <a:graphicFrameLocks/>
          </p:cNvGraphicFramePr>
          <p:nvPr>
            <p:extLst>
              <p:ext uri="{D42A27DB-BD31-4B8C-83A1-F6EECF244321}">
                <p14:modId xmlns:p14="http://schemas.microsoft.com/office/powerpoint/2010/main" val="1876313275"/>
              </p:ext>
            </p:extLst>
          </p:nvPr>
        </p:nvGraphicFramePr>
        <p:xfrm>
          <a:off x="1164038" y="1690688"/>
          <a:ext cx="6929623" cy="4480560"/>
        </p:xfrm>
        <a:graphic>
          <a:graphicData uri="http://schemas.openxmlformats.org/drawingml/2006/table">
            <a:tbl>
              <a:tblPr firstRow="1" bandRow="1"/>
              <a:tblGrid>
                <a:gridCol w="4421131">
                  <a:extLst>
                    <a:ext uri="{9D8B030D-6E8A-4147-A177-3AD203B41FA5}">
                      <a16:colId xmlns:a16="http://schemas.microsoft.com/office/drawing/2014/main" val="1123446856"/>
                    </a:ext>
                  </a:extLst>
                </a:gridCol>
                <a:gridCol w="2508492">
                  <a:extLst>
                    <a:ext uri="{9D8B030D-6E8A-4147-A177-3AD203B41FA5}">
                      <a16:colId xmlns:a16="http://schemas.microsoft.com/office/drawing/2014/main" val="2590177017"/>
                    </a:ext>
                  </a:extLst>
                </a:gridCol>
              </a:tblGrid>
              <a:tr h="520996">
                <a:tc>
                  <a:txBody>
                    <a:bodyPr/>
                    <a:lstStyle>
                      <a:lvl1pPr marL="0" algn="l" defTabSz="914400" rtl="0" eaLnBrk="1" latinLnBrk="0" hangingPunct="1">
                        <a:defRPr sz="1800" b="1" kern="1200">
                          <a:solidFill>
                            <a:schemeClr val="tx1"/>
                          </a:solidFill>
                          <a:latin typeface="Tw Cen MT" panose="020B0602020104020603"/>
                        </a:defRPr>
                      </a:lvl1pPr>
                      <a:lvl2pPr marL="457200" algn="l" defTabSz="914400" rtl="0" eaLnBrk="1" latinLnBrk="0" hangingPunct="1">
                        <a:defRPr sz="1800" b="1" kern="1200">
                          <a:solidFill>
                            <a:schemeClr val="tx1"/>
                          </a:solidFill>
                          <a:latin typeface="Tw Cen MT" panose="020B0602020104020603"/>
                        </a:defRPr>
                      </a:lvl2pPr>
                      <a:lvl3pPr marL="914400" algn="l" defTabSz="914400" rtl="0" eaLnBrk="1" latinLnBrk="0" hangingPunct="1">
                        <a:defRPr sz="1800" b="1" kern="1200">
                          <a:solidFill>
                            <a:schemeClr val="tx1"/>
                          </a:solidFill>
                          <a:latin typeface="Tw Cen MT" panose="020B0602020104020603"/>
                        </a:defRPr>
                      </a:lvl3pPr>
                      <a:lvl4pPr marL="1371600" algn="l" defTabSz="914400" rtl="0" eaLnBrk="1" latinLnBrk="0" hangingPunct="1">
                        <a:defRPr sz="1800" b="1" kern="1200">
                          <a:solidFill>
                            <a:schemeClr val="tx1"/>
                          </a:solidFill>
                          <a:latin typeface="Tw Cen MT" panose="020B0602020104020603"/>
                        </a:defRPr>
                      </a:lvl4pPr>
                      <a:lvl5pPr marL="1828800" algn="l" defTabSz="914400" rtl="0" eaLnBrk="1" latinLnBrk="0" hangingPunct="1">
                        <a:defRPr sz="1800" b="1" kern="1200">
                          <a:solidFill>
                            <a:schemeClr val="tx1"/>
                          </a:solidFill>
                          <a:latin typeface="Tw Cen MT" panose="020B0602020104020603"/>
                        </a:defRPr>
                      </a:lvl5pPr>
                      <a:lvl6pPr marL="2286000" algn="l" defTabSz="914400" rtl="0" eaLnBrk="1" latinLnBrk="0" hangingPunct="1">
                        <a:defRPr sz="1800" b="1" kern="1200">
                          <a:solidFill>
                            <a:schemeClr val="tx1"/>
                          </a:solidFill>
                          <a:latin typeface="Tw Cen MT" panose="020B0602020104020603"/>
                        </a:defRPr>
                      </a:lvl6pPr>
                      <a:lvl7pPr marL="2743200" algn="l" defTabSz="914400" rtl="0" eaLnBrk="1" latinLnBrk="0" hangingPunct="1">
                        <a:defRPr sz="1800" b="1" kern="1200">
                          <a:solidFill>
                            <a:schemeClr val="tx1"/>
                          </a:solidFill>
                          <a:latin typeface="Tw Cen MT" panose="020B0602020104020603"/>
                        </a:defRPr>
                      </a:lvl7pPr>
                      <a:lvl8pPr marL="3200400" algn="l" defTabSz="914400" rtl="0" eaLnBrk="1" latinLnBrk="0" hangingPunct="1">
                        <a:defRPr sz="1800" b="1" kern="1200">
                          <a:solidFill>
                            <a:schemeClr val="tx1"/>
                          </a:solidFill>
                          <a:latin typeface="Tw Cen MT" panose="020B0602020104020603"/>
                        </a:defRPr>
                      </a:lvl8pPr>
                      <a:lvl9pPr marL="3657600" algn="l" defTabSz="914400" rtl="0" eaLnBrk="1" latinLnBrk="0" hangingPunct="1">
                        <a:defRPr sz="1800" b="1" kern="1200">
                          <a:solidFill>
                            <a:schemeClr val="tx1"/>
                          </a:solidFill>
                          <a:latin typeface="Tw Cen MT" panose="020B0602020104020603"/>
                        </a:defRPr>
                      </a:lvl9pPr>
                    </a:lstStyle>
                    <a:p>
                      <a:r>
                        <a:rPr lang="en-US" sz="2400" dirty="0"/>
                        <a:t>Entity</a:t>
                      </a:r>
                    </a:p>
                  </a:txBody>
                  <a:tcPr>
                    <a:lnL>
                      <a:noFill/>
                    </a:lnL>
                    <a:lnR>
                      <a:noFill/>
                    </a:lnR>
                    <a:lnT w="12700" cmpd="sng">
                      <a:solidFill>
                        <a:srgbClr val="ED7D31"/>
                      </a:solidFill>
                    </a:lnT>
                    <a:lnB w="12700" cmpd="sng">
                      <a:solidFill>
                        <a:srgbClr val="ED7D31"/>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Tw Cen MT" panose="020B0602020104020603"/>
                        </a:defRPr>
                      </a:lvl1pPr>
                      <a:lvl2pPr marL="457200" algn="l" defTabSz="914400" rtl="0" eaLnBrk="1" latinLnBrk="0" hangingPunct="1">
                        <a:defRPr sz="1800" b="1" kern="1200">
                          <a:solidFill>
                            <a:schemeClr val="tx1"/>
                          </a:solidFill>
                          <a:latin typeface="Tw Cen MT" panose="020B0602020104020603"/>
                        </a:defRPr>
                      </a:lvl2pPr>
                      <a:lvl3pPr marL="914400" algn="l" defTabSz="914400" rtl="0" eaLnBrk="1" latinLnBrk="0" hangingPunct="1">
                        <a:defRPr sz="1800" b="1" kern="1200">
                          <a:solidFill>
                            <a:schemeClr val="tx1"/>
                          </a:solidFill>
                          <a:latin typeface="Tw Cen MT" panose="020B0602020104020603"/>
                        </a:defRPr>
                      </a:lvl3pPr>
                      <a:lvl4pPr marL="1371600" algn="l" defTabSz="914400" rtl="0" eaLnBrk="1" latinLnBrk="0" hangingPunct="1">
                        <a:defRPr sz="1800" b="1" kern="1200">
                          <a:solidFill>
                            <a:schemeClr val="tx1"/>
                          </a:solidFill>
                          <a:latin typeface="Tw Cen MT" panose="020B0602020104020603"/>
                        </a:defRPr>
                      </a:lvl4pPr>
                      <a:lvl5pPr marL="1828800" algn="l" defTabSz="914400" rtl="0" eaLnBrk="1" latinLnBrk="0" hangingPunct="1">
                        <a:defRPr sz="1800" b="1" kern="1200">
                          <a:solidFill>
                            <a:schemeClr val="tx1"/>
                          </a:solidFill>
                          <a:latin typeface="Tw Cen MT" panose="020B0602020104020603"/>
                        </a:defRPr>
                      </a:lvl5pPr>
                      <a:lvl6pPr marL="2286000" algn="l" defTabSz="914400" rtl="0" eaLnBrk="1" latinLnBrk="0" hangingPunct="1">
                        <a:defRPr sz="1800" b="1" kern="1200">
                          <a:solidFill>
                            <a:schemeClr val="tx1"/>
                          </a:solidFill>
                          <a:latin typeface="Tw Cen MT" panose="020B0602020104020603"/>
                        </a:defRPr>
                      </a:lvl6pPr>
                      <a:lvl7pPr marL="2743200" algn="l" defTabSz="914400" rtl="0" eaLnBrk="1" latinLnBrk="0" hangingPunct="1">
                        <a:defRPr sz="1800" b="1" kern="1200">
                          <a:solidFill>
                            <a:schemeClr val="tx1"/>
                          </a:solidFill>
                          <a:latin typeface="Tw Cen MT" panose="020B0602020104020603"/>
                        </a:defRPr>
                      </a:lvl7pPr>
                      <a:lvl8pPr marL="3200400" algn="l" defTabSz="914400" rtl="0" eaLnBrk="1" latinLnBrk="0" hangingPunct="1">
                        <a:defRPr sz="1800" b="1" kern="1200">
                          <a:solidFill>
                            <a:schemeClr val="tx1"/>
                          </a:solidFill>
                          <a:latin typeface="Tw Cen MT" panose="020B0602020104020603"/>
                        </a:defRPr>
                      </a:lvl8pPr>
                      <a:lvl9pPr marL="3657600" algn="l" defTabSz="914400" rtl="0" eaLnBrk="1" latinLnBrk="0" hangingPunct="1">
                        <a:defRPr sz="1800" b="1" kern="1200">
                          <a:solidFill>
                            <a:schemeClr val="tx1"/>
                          </a:solidFill>
                          <a:latin typeface="Tw Cen MT" panose="020B0602020104020603"/>
                        </a:defRPr>
                      </a:lvl9pPr>
                    </a:lstStyle>
                    <a:p>
                      <a:pPr algn="ctr"/>
                      <a:r>
                        <a:rPr lang="en-US" sz="2400" dirty="0"/>
                        <a:t>% ‘very’ or ‘extremely’</a:t>
                      </a:r>
                    </a:p>
                  </a:txBody>
                  <a:tcPr>
                    <a:lnL>
                      <a:noFill/>
                    </a:lnL>
                    <a:lnR>
                      <a:noFill/>
                    </a:lnR>
                    <a:lnT w="12700" cmpd="sng">
                      <a:solidFill>
                        <a:srgbClr val="ED7D31"/>
                      </a:solidFill>
                    </a:lnT>
                    <a:lnB w="12700" cmpd="sng">
                      <a:solidFill>
                        <a:srgbClr val="ED7D31"/>
                      </a:solidFill>
                    </a:lnB>
                    <a:lnTlToBr w="12700" cmpd="sng">
                      <a:noFill/>
                      <a:prstDash val="solid"/>
                    </a:lnTlToBr>
                    <a:lnBlToTr w="12700" cmpd="sng">
                      <a:noFill/>
                      <a:prstDash val="solid"/>
                    </a:lnBlToTr>
                    <a:noFill/>
                  </a:tcPr>
                </a:tc>
                <a:extLst>
                  <a:ext uri="{0D108BD9-81ED-4DB2-BD59-A6C34878D82A}">
                    <a16:rowId xmlns:a16="http://schemas.microsoft.com/office/drawing/2014/main" val="887098022"/>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dirty="0"/>
                        <a:t>The government</a:t>
                      </a:r>
                    </a:p>
                  </a:txBody>
                  <a:tcPr>
                    <a:lnL>
                      <a:noFill/>
                    </a:lnL>
                    <a:lnR>
                      <a:noFill/>
                    </a:lnR>
                    <a:lnT w="12700" cmpd="sng">
                      <a:solidFill>
                        <a:srgbClr val="ED7D31"/>
                      </a:solidFill>
                    </a:lnT>
                    <a:lnB>
                      <a:noFill/>
                    </a:lnB>
                    <a:lnTlToBr w="12700" cmpd="sng">
                      <a:noFill/>
                      <a:prstDash val="solid"/>
                    </a:lnTlToBr>
                    <a:lnBlToTr w="12700" cmpd="sng">
                      <a:noFill/>
                      <a:prstDash val="solid"/>
                    </a:lnBlToTr>
                    <a:solidFill>
                      <a:srgbClr val="ED7D31">
                        <a:alpha val="20000"/>
                      </a:srgbClr>
                    </a:solid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72%</a:t>
                      </a:r>
                    </a:p>
                  </a:txBody>
                  <a:tcPr>
                    <a:lnL>
                      <a:noFill/>
                    </a:lnL>
                    <a:lnR>
                      <a:noFill/>
                    </a:lnR>
                    <a:lnT w="12700" cmpd="sng">
                      <a:solidFill>
                        <a:srgbClr val="ED7D31"/>
                      </a:solidFill>
                    </a:lnT>
                    <a:lnB>
                      <a:noFill/>
                    </a:lnB>
                    <a:lnTlToBr w="12700" cmpd="sng">
                      <a:noFill/>
                      <a:prstDash val="solid"/>
                    </a:lnTlToBr>
                    <a:lnBlToTr w="12700" cmpd="sng">
                      <a:noFill/>
                      <a:prstDash val="solid"/>
                    </a:lnBlToTr>
                    <a:solidFill>
                      <a:srgbClr val="ED7D31">
                        <a:alpha val="20000"/>
                      </a:srgbClr>
                    </a:solidFill>
                  </a:tcPr>
                </a:tc>
                <a:extLst>
                  <a:ext uri="{0D108BD9-81ED-4DB2-BD59-A6C34878D82A}">
                    <a16:rowId xmlns:a16="http://schemas.microsoft.com/office/drawing/2014/main" val="364437176"/>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dirty="0"/>
                        <a:t>International organizations</a:t>
                      </a: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65%</a:t>
                      </a: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824268295"/>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dirty="0"/>
                        <a:t>Business</a:t>
                      </a:r>
                    </a:p>
                  </a:txBody>
                  <a:tcPr>
                    <a:lnL>
                      <a:noFill/>
                    </a:lnL>
                    <a:lnR>
                      <a:noFill/>
                    </a:lnR>
                    <a:lnT>
                      <a:noFill/>
                    </a:lnT>
                    <a:lnB>
                      <a:noFill/>
                    </a:lnB>
                    <a:lnTlToBr w="12700" cmpd="sng">
                      <a:noFill/>
                      <a:prstDash val="solid"/>
                    </a:lnTlToBr>
                    <a:lnBlToTr w="12700" cmpd="sng">
                      <a:noFill/>
                      <a:prstDash val="solid"/>
                    </a:lnBlToTr>
                    <a:solidFill>
                      <a:srgbClr val="ED7D31">
                        <a:alpha val="20000"/>
                      </a:srgbClr>
                    </a:solid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59%</a:t>
                      </a:r>
                    </a:p>
                  </a:txBody>
                  <a:tcPr>
                    <a:lnL>
                      <a:noFill/>
                    </a:lnL>
                    <a:lnR>
                      <a:noFill/>
                    </a:lnR>
                    <a:lnT>
                      <a:noFill/>
                    </a:lnT>
                    <a:lnB>
                      <a:noFill/>
                    </a:lnB>
                    <a:lnTlToBr w="12700" cmpd="sng">
                      <a:noFill/>
                      <a:prstDash val="solid"/>
                    </a:lnTlToBr>
                    <a:lnBlToTr w="12700" cmpd="sng">
                      <a:noFill/>
                      <a:prstDash val="solid"/>
                    </a:lnBlToTr>
                    <a:solidFill>
                      <a:srgbClr val="ED7D31">
                        <a:alpha val="20000"/>
                      </a:srgbClr>
                    </a:solidFill>
                  </a:tcPr>
                </a:tc>
                <a:extLst>
                  <a:ext uri="{0D108BD9-81ED-4DB2-BD59-A6C34878D82A}">
                    <a16:rowId xmlns:a16="http://schemas.microsoft.com/office/drawing/2014/main" val="3546312214"/>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dirty="0"/>
                        <a:t>NGOs</a:t>
                      </a: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55%</a:t>
                      </a: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65067430"/>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b="1" dirty="0"/>
                        <a:t>Me,</a:t>
                      </a:r>
                      <a:r>
                        <a:rPr lang="en-US" sz="2400" b="1" baseline="0" dirty="0"/>
                        <a:t> as a business professional</a:t>
                      </a:r>
                      <a:endParaRPr lang="en-US" sz="2400" b="1" dirty="0"/>
                    </a:p>
                  </a:txBody>
                  <a:tcPr>
                    <a:lnL>
                      <a:noFill/>
                    </a:lnL>
                    <a:lnR>
                      <a:noFill/>
                    </a:lnR>
                    <a:lnT>
                      <a:noFill/>
                    </a:lnT>
                    <a:lnB>
                      <a:noFill/>
                    </a:lnB>
                    <a:lnTlToBr w="12700" cmpd="sng">
                      <a:noFill/>
                      <a:prstDash val="solid"/>
                    </a:lnTlToBr>
                    <a:lnBlToTr w="12700" cmpd="sng">
                      <a:noFill/>
                      <a:prstDash val="solid"/>
                    </a:lnBlToTr>
                    <a:solidFill>
                      <a:srgbClr val="ED7D31">
                        <a:alpha val="20000"/>
                      </a:srgbClr>
                    </a:solid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51%</a:t>
                      </a:r>
                    </a:p>
                  </a:txBody>
                  <a:tcPr>
                    <a:lnL>
                      <a:noFill/>
                    </a:lnL>
                    <a:lnR>
                      <a:noFill/>
                    </a:lnR>
                    <a:lnT>
                      <a:noFill/>
                    </a:lnT>
                    <a:lnB>
                      <a:noFill/>
                    </a:lnB>
                    <a:lnTlToBr w="12700" cmpd="sng">
                      <a:noFill/>
                      <a:prstDash val="solid"/>
                    </a:lnTlToBr>
                    <a:lnBlToTr w="12700" cmpd="sng">
                      <a:noFill/>
                      <a:prstDash val="solid"/>
                    </a:lnBlToTr>
                    <a:solidFill>
                      <a:srgbClr val="ED7D31">
                        <a:alpha val="20000"/>
                      </a:srgbClr>
                    </a:solidFill>
                  </a:tcPr>
                </a:tc>
                <a:extLst>
                  <a:ext uri="{0D108BD9-81ED-4DB2-BD59-A6C34878D82A}">
                    <a16:rowId xmlns:a16="http://schemas.microsoft.com/office/drawing/2014/main" val="2591568032"/>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dirty="0"/>
                        <a:t>Society members</a:t>
                      </a: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49%</a:t>
                      </a: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845614879"/>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dirty="0"/>
                        <a:t>Me, as a volunteer</a:t>
                      </a:r>
                    </a:p>
                  </a:txBody>
                  <a:tcPr>
                    <a:lnL>
                      <a:noFill/>
                    </a:lnL>
                    <a:lnR>
                      <a:noFill/>
                    </a:lnR>
                    <a:lnT>
                      <a:noFill/>
                    </a:lnT>
                    <a:lnB>
                      <a:noFill/>
                    </a:lnB>
                    <a:lnTlToBr w="12700" cmpd="sng">
                      <a:noFill/>
                      <a:prstDash val="solid"/>
                    </a:lnTlToBr>
                    <a:lnBlToTr w="12700" cmpd="sng">
                      <a:noFill/>
                      <a:prstDash val="solid"/>
                    </a:lnBlToTr>
                    <a:solidFill>
                      <a:srgbClr val="ED7D31">
                        <a:alpha val="20000"/>
                      </a:srgbClr>
                    </a:solid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44%</a:t>
                      </a:r>
                    </a:p>
                  </a:txBody>
                  <a:tcPr>
                    <a:lnL>
                      <a:noFill/>
                    </a:lnL>
                    <a:lnR>
                      <a:noFill/>
                    </a:lnR>
                    <a:lnT>
                      <a:noFill/>
                    </a:lnT>
                    <a:lnB>
                      <a:noFill/>
                    </a:lnB>
                    <a:lnTlToBr w="12700" cmpd="sng">
                      <a:noFill/>
                      <a:prstDash val="solid"/>
                    </a:lnTlToBr>
                    <a:lnBlToTr w="12700" cmpd="sng">
                      <a:noFill/>
                      <a:prstDash val="solid"/>
                    </a:lnBlToTr>
                    <a:solidFill>
                      <a:srgbClr val="ED7D31">
                        <a:alpha val="20000"/>
                      </a:srgbClr>
                    </a:solidFill>
                  </a:tcPr>
                </a:tc>
                <a:extLst>
                  <a:ext uri="{0D108BD9-81ED-4DB2-BD59-A6C34878D82A}">
                    <a16:rowId xmlns:a16="http://schemas.microsoft.com/office/drawing/2014/main" val="1634831007"/>
                  </a:ext>
                </a:extLst>
              </a:tr>
              <a:tr h="424504">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r>
                        <a:rPr lang="en-US" sz="2400" b="1" dirty="0"/>
                        <a:t>Me, as a student</a:t>
                      </a:r>
                    </a:p>
                  </a:txBody>
                  <a:tcPr>
                    <a:lnL>
                      <a:noFill/>
                    </a:lnL>
                    <a:lnR>
                      <a:noFill/>
                    </a:lnR>
                    <a:lnT>
                      <a:noFill/>
                    </a:lnT>
                    <a:lnB w="12700" cmpd="sng">
                      <a:solidFill>
                        <a:srgbClr val="ED7D31"/>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w Cen MT" panose="020B0602020104020603"/>
                        </a:defRPr>
                      </a:lvl1pPr>
                      <a:lvl2pPr marL="457200" algn="l" defTabSz="914400" rtl="0" eaLnBrk="1" latinLnBrk="0" hangingPunct="1">
                        <a:defRPr sz="1800" kern="1200">
                          <a:solidFill>
                            <a:schemeClr val="tx1"/>
                          </a:solidFill>
                          <a:latin typeface="Tw Cen MT" panose="020B0602020104020603"/>
                        </a:defRPr>
                      </a:lvl2pPr>
                      <a:lvl3pPr marL="914400" algn="l" defTabSz="914400" rtl="0" eaLnBrk="1" latinLnBrk="0" hangingPunct="1">
                        <a:defRPr sz="1800" kern="1200">
                          <a:solidFill>
                            <a:schemeClr val="tx1"/>
                          </a:solidFill>
                          <a:latin typeface="Tw Cen MT" panose="020B0602020104020603"/>
                        </a:defRPr>
                      </a:lvl3pPr>
                      <a:lvl4pPr marL="1371600" algn="l" defTabSz="914400" rtl="0" eaLnBrk="1" latinLnBrk="0" hangingPunct="1">
                        <a:defRPr sz="1800" kern="1200">
                          <a:solidFill>
                            <a:schemeClr val="tx1"/>
                          </a:solidFill>
                          <a:latin typeface="Tw Cen MT" panose="020B0602020104020603"/>
                        </a:defRPr>
                      </a:lvl4pPr>
                      <a:lvl5pPr marL="1828800" algn="l" defTabSz="914400" rtl="0" eaLnBrk="1" latinLnBrk="0" hangingPunct="1">
                        <a:defRPr sz="1800" kern="1200">
                          <a:solidFill>
                            <a:schemeClr val="tx1"/>
                          </a:solidFill>
                          <a:latin typeface="Tw Cen MT" panose="020B0602020104020603"/>
                        </a:defRPr>
                      </a:lvl5pPr>
                      <a:lvl6pPr marL="2286000" algn="l" defTabSz="914400" rtl="0" eaLnBrk="1" latinLnBrk="0" hangingPunct="1">
                        <a:defRPr sz="1800" kern="1200">
                          <a:solidFill>
                            <a:schemeClr val="tx1"/>
                          </a:solidFill>
                          <a:latin typeface="Tw Cen MT" panose="020B0602020104020603"/>
                        </a:defRPr>
                      </a:lvl6pPr>
                      <a:lvl7pPr marL="2743200" algn="l" defTabSz="914400" rtl="0" eaLnBrk="1" latinLnBrk="0" hangingPunct="1">
                        <a:defRPr sz="1800" kern="1200">
                          <a:solidFill>
                            <a:schemeClr val="tx1"/>
                          </a:solidFill>
                          <a:latin typeface="Tw Cen MT" panose="020B0602020104020603"/>
                        </a:defRPr>
                      </a:lvl7pPr>
                      <a:lvl8pPr marL="3200400" algn="l" defTabSz="914400" rtl="0" eaLnBrk="1" latinLnBrk="0" hangingPunct="1">
                        <a:defRPr sz="1800" kern="1200">
                          <a:solidFill>
                            <a:schemeClr val="tx1"/>
                          </a:solidFill>
                          <a:latin typeface="Tw Cen MT" panose="020B0602020104020603"/>
                        </a:defRPr>
                      </a:lvl8pPr>
                      <a:lvl9pPr marL="3657600" algn="l" defTabSz="914400" rtl="0" eaLnBrk="1" latinLnBrk="0" hangingPunct="1">
                        <a:defRPr sz="1800" kern="1200">
                          <a:solidFill>
                            <a:schemeClr val="tx1"/>
                          </a:solidFill>
                          <a:latin typeface="Tw Cen MT" panose="020B0602020104020603"/>
                        </a:defRPr>
                      </a:lvl9pPr>
                    </a:lstStyle>
                    <a:p>
                      <a:pPr algn="ctr"/>
                      <a:r>
                        <a:rPr lang="en-US" sz="2400" dirty="0"/>
                        <a:t>34%</a:t>
                      </a:r>
                    </a:p>
                  </a:txBody>
                  <a:tcPr>
                    <a:lnL>
                      <a:noFill/>
                    </a:lnL>
                    <a:lnR>
                      <a:noFill/>
                    </a:lnR>
                    <a:lnT>
                      <a:noFill/>
                    </a:lnT>
                    <a:lnB w="12700" cmpd="sng">
                      <a:solidFill>
                        <a:srgbClr val="ED7D31"/>
                      </a:solidFill>
                    </a:lnB>
                    <a:lnTlToBr w="12700" cmpd="sng">
                      <a:noFill/>
                      <a:prstDash val="solid"/>
                    </a:lnTlToBr>
                    <a:lnBlToTr w="12700" cmpd="sng">
                      <a:noFill/>
                      <a:prstDash val="solid"/>
                    </a:lnBlToTr>
                    <a:noFill/>
                  </a:tcPr>
                </a:tc>
                <a:extLst>
                  <a:ext uri="{0D108BD9-81ED-4DB2-BD59-A6C34878D82A}">
                    <a16:rowId xmlns:a16="http://schemas.microsoft.com/office/drawing/2014/main" val="2152310469"/>
                  </a:ext>
                </a:extLst>
              </a:tr>
            </a:tbl>
          </a:graphicData>
        </a:graphic>
      </p:graphicFrame>
    </p:spTree>
    <p:extLst>
      <p:ext uri="{BB962C8B-B14F-4D97-AF65-F5344CB8AC3E}">
        <p14:creationId xmlns:p14="http://schemas.microsoft.com/office/powerpoint/2010/main" val="343441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07E82-48DE-46CA-BE49-14D330848F5F}"/>
              </a:ext>
            </a:extLst>
          </p:cNvPr>
          <p:cNvSpPr>
            <a:spLocks noGrp="1"/>
          </p:cNvSpPr>
          <p:nvPr>
            <p:ph type="title"/>
          </p:nvPr>
        </p:nvSpPr>
        <p:spPr/>
        <p:txBody>
          <a:bodyPr/>
          <a:lstStyle/>
          <a:p>
            <a:r>
              <a:rPr lang="en-US" dirty="0"/>
              <a:t>Am I responsible for poverty alleviation? </a:t>
            </a:r>
          </a:p>
        </p:txBody>
      </p:sp>
      <p:sp>
        <p:nvSpPr>
          <p:cNvPr id="4" name="Content Placeholder 3">
            <a:extLst>
              <a:ext uri="{FF2B5EF4-FFF2-40B4-BE49-F238E27FC236}">
                <a16:creationId xmlns:a16="http://schemas.microsoft.com/office/drawing/2014/main" id="{96881469-BC7D-4798-AA59-179D0A75EC29}"/>
              </a:ext>
            </a:extLst>
          </p:cNvPr>
          <p:cNvSpPr>
            <a:spLocks noGrp="1"/>
          </p:cNvSpPr>
          <p:nvPr>
            <p:ph sz="half" idx="1"/>
          </p:nvPr>
        </p:nvSpPr>
        <p:spPr>
          <a:xfrm>
            <a:off x="838200" y="1825625"/>
            <a:ext cx="4417380" cy="4667250"/>
          </a:xfrm>
        </p:spPr>
        <p:txBody>
          <a:bodyPr>
            <a:normAutofit fontScale="92500" lnSpcReduction="20000"/>
          </a:bodyPr>
          <a:lstStyle/>
          <a:p>
            <a:r>
              <a:rPr lang="en-US" dirty="0"/>
              <a:t>Only 34% of the sample viewed themselves, </a:t>
            </a:r>
            <a:r>
              <a:rPr lang="en-US" b="1" dirty="0"/>
              <a:t>as students</a:t>
            </a:r>
            <a:r>
              <a:rPr lang="en-US" dirty="0"/>
              <a:t>, responsible:</a:t>
            </a:r>
          </a:p>
          <a:p>
            <a:pPr lvl="1"/>
            <a:r>
              <a:rPr lang="en-US" dirty="0">
                <a:solidFill>
                  <a:schemeClr val="tx1">
                    <a:lumMod val="65000"/>
                    <a:lumOff val="35000"/>
                  </a:schemeClr>
                </a:solidFill>
              </a:rPr>
              <a:t>Student voice</a:t>
            </a:r>
          </a:p>
          <a:p>
            <a:pPr lvl="1"/>
            <a:r>
              <a:rPr lang="en-US" dirty="0">
                <a:solidFill>
                  <a:schemeClr val="tx1">
                    <a:lumMod val="65000"/>
                    <a:lumOff val="35000"/>
                  </a:schemeClr>
                </a:solidFill>
              </a:rPr>
              <a:t>Faculty voice</a:t>
            </a:r>
          </a:p>
          <a:p>
            <a:pPr lvl="1"/>
            <a:r>
              <a:rPr lang="en-US" dirty="0">
                <a:solidFill>
                  <a:schemeClr val="tx1">
                    <a:lumMod val="65000"/>
                    <a:lumOff val="35000"/>
                  </a:schemeClr>
                </a:solidFill>
              </a:rPr>
              <a:t>University voice</a:t>
            </a:r>
          </a:p>
          <a:p>
            <a:pPr marL="457200" lvl="1" indent="0">
              <a:buNone/>
            </a:pPr>
            <a:endParaRPr lang="en-US" dirty="0">
              <a:solidFill>
                <a:schemeClr val="tx1">
                  <a:lumMod val="65000"/>
                  <a:lumOff val="35000"/>
                </a:schemeClr>
              </a:solidFill>
            </a:endParaRPr>
          </a:p>
          <a:p>
            <a:r>
              <a:rPr lang="en-US" dirty="0"/>
              <a:t>51% of the sample viewed themselves, </a:t>
            </a:r>
            <a:r>
              <a:rPr lang="en-US" b="1" dirty="0"/>
              <a:t>as businesspeople</a:t>
            </a:r>
            <a:r>
              <a:rPr lang="en-US" dirty="0"/>
              <a:t>, responsible: </a:t>
            </a:r>
          </a:p>
          <a:p>
            <a:pPr lvl="1"/>
            <a:r>
              <a:rPr lang="en-US" sz="2600" b="1" dirty="0">
                <a:solidFill>
                  <a:schemeClr val="tx1">
                    <a:lumMod val="65000"/>
                    <a:lumOff val="35000"/>
                  </a:schemeClr>
                </a:solidFill>
              </a:rPr>
              <a:t>Student voice</a:t>
            </a:r>
          </a:p>
          <a:p>
            <a:pPr lvl="1"/>
            <a:r>
              <a:rPr lang="en-US" sz="2200" dirty="0">
                <a:solidFill>
                  <a:schemeClr val="tx1">
                    <a:lumMod val="65000"/>
                    <a:lumOff val="35000"/>
                  </a:schemeClr>
                </a:solidFill>
              </a:rPr>
              <a:t>Faculty voice</a:t>
            </a:r>
          </a:p>
          <a:p>
            <a:pPr lvl="1"/>
            <a:r>
              <a:rPr lang="en-US" sz="2200" dirty="0">
                <a:solidFill>
                  <a:schemeClr val="tx1">
                    <a:lumMod val="65000"/>
                    <a:lumOff val="35000"/>
                  </a:schemeClr>
                </a:solidFill>
              </a:rPr>
              <a:t>University voice</a:t>
            </a:r>
          </a:p>
        </p:txBody>
      </p:sp>
      <p:graphicFrame>
        <p:nvGraphicFramePr>
          <p:cNvPr id="10" name="Content Placeholder 9">
            <a:extLst>
              <a:ext uri="{FF2B5EF4-FFF2-40B4-BE49-F238E27FC236}">
                <a16:creationId xmlns:a16="http://schemas.microsoft.com/office/drawing/2014/main" id="{BFDCB129-788F-4CB0-85F2-81F6881E4E26}"/>
              </a:ext>
            </a:extLst>
          </p:cNvPr>
          <p:cNvGraphicFramePr>
            <a:graphicFrameLocks noGrp="1"/>
          </p:cNvGraphicFramePr>
          <p:nvPr>
            <p:ph sz="half" idx="2"/>
            <p:extLst>
              <p:ext uri="{D42A27DB-BD31-4B8C-83A1-F6EECF244321}">
                <p14:modId xmlns:p14="http://schemas.microsoft.com/office/powerpoint/2010/main" val="2021652671"/>
              </p:ext>
            </p:extLst>
          </p:nvPr>
        </p:nvGraphicFramePr>
        <p:xfrm>
          <a:off x="5255580" y="1825625"/>
          <a:ext cx="5779362" cy="4419995"/>
        </p:xfrm>
        <a:graphic>
          <a:graphicData uri="http://schemas.openxmlformats.org/drawingml/2006/table">
            <a:tbl>
              <a:tblPr firstRow="1" firstCol="1" bandRow="1">
                <a:tableStyleId>{3B4B98B0-60AC-42C2-AFA5-B58CD77FA1E5}</a:tableStyleId>
              </a:tblPr>
              <a:tblGrid>
                <a:gridCol w="1926454">
                  <a:extLst>
                    <a:ext uri="{9D8B030D-6E8A-4147-A177-3AD203B41FA5}">
                      <a16:colId xmlns:a16="http://schemas.microsoft.com/office/drawing/2014/main" val="3971747936"/>
                    </a:ext>
                  </a:extLst>
                </a:gridCol>
                <a:gridCol w="1926454">
                  <a:extLst>
                    <a:ext uri="{9D8B030D-6E8A-4147-A177-3AD203B41FA5}">
                      <a16:colId xmlns:a16="http://schemas.microsoft.com/office/drawing/2014/main" val="1035757282"/>
                    </a:ext>
                  </a:extLst>
                </a:gridCol>
                <a:gridCol w="1926454">
                  <a:extLst>
                    <a:ext uri="{9D8B030D-6E8A-4147-A177-3AD203B41FA5}">
                      <a16:colId xmlns:a16="http://schemas.microsoft.com/office/drawing/2014/main" val="4017765255"/>
                    </a:ext>
                  </a:extLst>
                </a:gridCol>
              </a:tblGrid>
              <a:tr h="494509">
                <a:tc>
                  <a:txBody>
                    <a:bodyPr/>
                    <a:lstStyle/>
                    <a:p>
                      <a:pPr marL="0" marR="0">
                        <a:lnSpc>
                          <a:spcPct val="107000"/>
                        </a:lnSpc>
                        <a:spcBef>
                          <a:spcPts val="0"/>
                        </a:spcBef>
                        <a:spcAft>
                          <a:spcPts val="0"/>
                        </a:spcAft>
                      </a:pPr>
                      <a:r>
                        <a:rPr lang="en-US" sz="16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Student Responsibility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Businessperson Responsibility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7568667"/>
                  </a:ext>
                </a:extLst>
              </a:tr>
              <a:tr h="241592">
                <a:tc>
                  <a:txBody>
                    <a:bodyPr/>
                    <a:lstStyle/>
                    <a:p>
                      <a:pPr marL="0" marR="0">
                        <a:lnSpc>
                          <a:spcPct val="107000"/>
                        </a:lnSpc>
                        <a:spcBef>
                          <a:spcPts val="0"/>
                        </a:spcBef>
                        <a:spcAft>
                          <a:spcPts val="0"/>
                        </a:spcAft>
                      </a:pPr>
                      <a:r>
                        <a:rPr lang="en-US" sz="1600">
                          <a:effectLst/>
                        </a:rPr>
                        <a:t>PRME school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0.0085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-0.0062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8439309"/>
                  </a:ext>
                </a:extLst>
              </a:tr>
              <a:tr h="309383">
                <a:tc>
                  <a:txBody>
                    <a:bodyPr/>
                    <a:lstStyle/>
                    <a:p>
                      <a:pPr marL="0" marR="0">
                        <a:lnSpc>
                          <a:spcPct val="107000"/>
                        </a:lnSpc>
                        <a:spcBef>
                          <a:spcPts val="0"/>
                        </a:spcBef>
                        <a:spcAft>
                          <a:spcPts val="0"/>
                        </a:spcAft>
                      </a:pPr>
                      <a:r>
                        <a:rPr lang="en-US" sz="16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(0.760)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(0.836)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8649264"/>
                  </a:ext>
                </a:extLst>
              </a:tr>
              <a:tr h="241592">
                <a:tc>
                  <a:txBody>
                    <a:bodyPr/>
                    <a:lstStyle/>
                    <a:p>
                      <a:pPr marL="0" marR="0">
                        <a:lnSpc>
                          <a:spcPct val="107000"/>
                        </a:lnSpc>
                        <a:spcBef>
                          <a:spcPts val="0"/>
                        </a:spcBef>
                        <a:spcAft>
                          <a:spcPts val="0"/>
                        </a:spcAft>
                      </a:pPr>
                      <a:r>
                        <a:rPr lang="en-US" sz="1600">
                          <a:effectLst/>
                        </a:rPr>
                        <a:t>PRME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0.0218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0.0079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6308109"/>
                  </a:ext>
                </a:extLst>
              </a:tr>
              <a:tr h="309383">
                <a:tc>
                  <a:txBody>
                    <a:bodyPr/>
                    <a:lstStyle/>
                    <a:p>
                      <a:pPr marL="0" marR="0">
                        <a:lnSpc>
                          <a:spcPct val="107000"/>
                        </a:lnSpc>
                        <a:spcBef>
                          <a:spcPts val="0"/>
                        </a:spcBef>
                        <a:spcAft>
                          <a:spcPts val="0"/>
                        </a:spcAft>
                      </a:pPr>
                      <a:r>
                        <a:rPr lang="en-US" sz="1600">
                          <a:effectLst/>
                        </a:rPr>
                        <a:t>Exposure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(0.583)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(0.855)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8958668"/>
                  </a:ext>
                </a:extLst>
              </a:tr>
              <a:tr h="241592">
                <a:tc>
                  <a:txBody>
                    <a:bodyPr/>
                    <a:lstStyle/>
                    <a:p>
                      <a:pPr marL="0" marR="0">
                        <a:lnSpc>
                          <a:spcPct val="107000"/>
                        </a:lnSpc>
                        <a:spcBef>
                          <a:spcPts val="0"/>
                        </a:spcBef>
                        <a:spcAft>
                          <a:spcPts val="0"/>
                        </a:spcAft>
                      </a:pPr>
                      <a:r>
                        <a:rPr lang="en-US" sz="1600">
                          <a:effectLst/>
                        </a:rPr>
                        <a:t>SDGs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-0.0293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0.0467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691025"/>
                  </a:ext>
                </a:extLst>
              </a:tr>
              <a:tr h="309383">
                <a:tc>
                  <a:txBody>
                    <a:bodyPr/>
                    <a:lstStyle/>
                    <a:p>
                      <a:pPr marL="0" marR="0">
                        <a:lnSpc>
                          <a:spcPct val="107000"/>
                        </a:lnSpc>
                        <a:spcBef>
                          <a:spcPts val="0"/>
                        </a:spcBef>
                        <a:spcAft>
                          <a:spcPts val="0"/>
                        </a:spcAft>
                      </a:pPr>
                      <a:r>
                        <a:rPr lang="en-US" sz="1600">
                          <a:effectLst/>
                        </a:rPr>
                        <a:t>Exposure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(0.315)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(0.141)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1450811"/>
                  </a:ext>
                </a:extLst>
              </a:tr>
              <a:tr h="241592">
                <a:tc>
                  <a:txBody>
                    <a:bodyPr/>
                    <a:lstStyle/>
                    <a:p>
                      <a:pPr marL="0" marR="0">
                        <a:lnSpc>
                          <a:spcPct val="107000"/>
                        </a:lnSpc>
                        <a:spcBef>
                          <a:spcPts val="0"/>
                        </a:spcBef>
                        <a:spcAft>
                          <a:spcPts val="0"/>
                        </a:spcAft>
                      </a:pPr>
                      <a:r>
                        <a:rPr lang="en-US" sz="1600">
                          <a:effectLst/>
                        </a:rPr>
                        <a:t>Student Voice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0.1156***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0.2346***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5831807"/>
                  </a:ext>
                </a:extLst>
              </a:tr>
              <a:tr h="309383">
                <a:tc>
                  <a:txBody>
                    <a:bodyPr/>
                    <a:lstStyle/>
                    <a:p>
                      <a:pPr marL="0" marR="0">
                        <a:lnSpc>
                          <a:spcPct val="107000"/>
                        </a:lnSpc>
                        <a:spcBef>
                          <a:spcPts val="0"/>
                        </a:spcBef>
                        <a:spcAft>
                          <a:spcPts val="0"/>
                        </a:spcAft>
                      </a:pPr>
                      <a:r>
                        <a:rPr lang="en-US" sz="16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(0.001)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2646079"/>
                  </a:ext>
                </a:extLst>
              </a:tr>
              <a:tr h="241592">
                <a:tc>
                  <a:txBody>
                    <a:bodyPr/>
                    <a:lstStyle/>
                    <a:p>
                      <a:pPr marL="0" marR="0">
                        <a:lnSpc>
                          <a:spcPct val="107000"/>
                        </a:lnSpc>
                        <a:spcBef>
                          <a:spcPts val="0"/>
                        </a:spcBef>
                        <a:spcAft>
                          <a:spcPts val="0"/>
                        </a:spcAft>
                      </a:pPr>
                      <a:r>
                        <a:rPr lang="en-US" sz="1600">
                          <a:effectLst/>
                        </a:rPr>
                        <a:t>Faculty Voice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0.1355***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0.1084***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8990557"/>
                  </a:ext>
                </a:extLst>
              </a:tr>
              <a:tr h="309383">
                <a:tc>
                  <a:txBody>
                    <a:bodyPr/>
                    <a:lstStyle/>
                    <a:p>
                      <a:pPr marL="0" marR="0">
                        <a:lnSpc>
                          <a:spcPct val="107000"/>
                        </a:lnSpc>
                        <a:spcBef>
                          <a:spcPts val="0"/>
                        </a:spcBef>
                        <a:spcAft>
                          <a:spcPts val="0"/>
                        </a:spcAft>
                      </a:pPr>
                      <a:r>
                        <a:rPr lang="en-US" sz="16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(0.000)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(0.004)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6520890"/>
                  </a:ext>
                </a:extLst>
              </a:tr>
              <a:tr h="241592">
                <a:tc>
                  <a:txBody>
                    <a:bodyPr/>
                    <a:lstStyle/>
                    <a:p>
                      <a:pPr marL="0" marR="0">
                        <a:lnSpc>
                          <a:spcPct val="107000"/>
                        </a:lnSpc>
                        <a:spcBef>
                          <a:spcPts val="0"/>
                        </a:spcBef>
                        <a:spcAft>
                          <a:spcPts val="0"/>
                        </a:spcAft>
                      </a:pPr>
                      <a:r>
                        <a:rPr lang="en-US" sz="1600">
                          <a:effectLst/>
                        </a:rPr>
                        <a:t>Employer Voice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0.0128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0.0592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6803817"/>
                  </a:ext>
                </a:extLst>
              </a:tr>
              <a:tr h="309383">
                <a:tc>
                  <a:txBody>
                    <a:bodyPr/>
                    <a:lstStyle/>
                    <a:p>
                      <a:pPr marL="0" marR="0">
                        <a:lnSpc>
                          <a:spcPct val="107000"/>
                        </a:lnSpc>
                        <a:spcBef>
                          <a:spcPts val="0"/>
                        </a:spcBef>
                        <a:spcAft>
                          <a:spcPts val="0"/>
                        </a:spcAft>
                      </a:pPr>
                      <a:r>
                        <a:rPr lang="en-US" sz="16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(0.731)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(0.143)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0256110"/>
                  </a:ext>
                </a:extLst>
              </a:tr>
              <a:tr h="241592">
                <a:tc>
                  <a:txBody>
                    <a:bodyPr/>
                    <a:lstStyle/>
                    <a:p>
                      <a:pPr marL="0" marR="0">
                        <a:lnSpc>
                          <a:spcPct val="107000"/>
                        </a:lnSpc>
                        <a:spcBef>
                          <a:spcPts val="0"/>
                        </a:spcBef>
                        <a:spcAft>
                          <a:spcPts val="0"/>
                        </a:spcAft>
                      </a:pPr>
                      <a:r>
                        <a:rPr lang="en-US" sz="1600">
                          <a:effectLst/>
                        </a:rPr>
                        <a:t>University Voice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0.1275***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0.0998**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868499"/>
                  </a:ext>
                </a:extLst>
              </a:tr>
              <a:tr h="309383">
                <a:tc>
                  <a:txBody>
                    <a:bodyPr/>
                    <a:lstStyle/>
                    <a:p>
                      <a:pPr marL="0" marR="0">
                        <a:lnSpc>
                          <a:spcPct val="107000"/>
                        </a:lnSpc>
                        <a:spcBef>
                          <a:spcPts val="0"/>
                        </a:spcBef>
                        <a:spcAft>
                          <a:spcPts val="0"/>
                        </a:spcAft>
                      </a:pPr>
                      <a:r>
                        <a:rPr lang="en-US" sz="16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(0.002)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(0.024)</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1241983"/>
                  </a:ext>
                </a:extLst>
              </a:tr>
            </a:tbl>
          </a:graphicData>
        </a:graphic>
      </p:graphicFrame>
    </p:spTree>
    <p:extLst>
      <p:ext uri="{BB962C8B-B14F-4D97-AF65-F5344CB8AC3E}">
        <p14:creationId xmlns:p14="http://schemas.microsoft.com/office/powerpoint/2010/main" val="3513053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50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500"/>
                                        <p:tgtEl>
                                          <p:spTgt spid="4">
                                            <p:txEl>
                                              <p:pRg st="1" end="1"/>
                                            </p:txEl>
                                          </p:spTgt>
                                        </p:tgtEl>
                                      </p:cBhvr>
                                    </p:animEffect>
                                  </p:childTnLst>
                                </p:cTn>
                              </p:par>
                            </p:childTnLst>
                          </p:cTn>
                        </p:par>
                        <p:par>
                          <p:cTn id="12" fill="hold">
                            <p:stCondLst>
                              <p:cond delay="1500"/>
                            </p:stCondLst>
                            <p:childTnLst>
                              <p:par>
                                <p:cTn id="13" presetID="10" presetClass="entr" presetSubtype="0" fill="hold" nodeType="afterEffect">
                                  <p:stCondLst>
                                    <p:cond delay="50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par>
                          <p:cTn id="16" fill="hold">
                            <p:stCondLst>
                              <p:cond delay="2500"/>
                            </p:stCondLst>
                            <p:childTnLst>
                              <p:par>
                                <p:cTn id="17" presetID="10" presetClass="entr" presetSubtype="0" fill="hold" nodeType="afterEffect">
                                  <p:stCondLst>
                                    <p:cond delay="50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500"/>
                                        <p:tgtEl>
                                          <p:spTgt spid="4">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500"/>
                                        <p:tgtEl>
                                          <p:spTgt spid="4">
                                            <p:txEl>
                                              <p:pRg st="5" end="5"/>
                                            </p:txEl>
                                          </p:spTgt>
                                        </p:tgtEl>
                                      </p:cBhvr>
                                    </p:animEffect>
                                  </p:childTnLst>
                                </p:cTn>
                              </p:par>
                            </p:childTnLst>
                          </p:cTn>
                        </p:par>
                        <p:par>
                          <p:cTn id="25" fill="hold">
                            <p:stCondLst>
                              <p:cond delay="500"/>
                            </p:stCondLst>
                            <p:childTnLst>
                              <p:par>
                                <p:cTn id="26" presetID="10" presetClass="entr" presetSubtype="0" fill="hold" nodeType="afterEffect">
                                  <p:stCondLst>
                                    <p:cond delay="50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500"/>
                                        <p:tgtEl>
                                          <p:spTgt spid="4">
                                            <p:txEl>
                                              <p:pRg st="6" end="6"/>
                                            </p:txEl>
                                          </p:spTgt>
                                        </p:tgtEl>
                                      </p:cBhvr>
                                    </p:animEffect>
                                  </p:childTnLst>
                                </p:cTn>
                              </p:par>
                            </p:childTnLst>
                          </p:cTn>
                        </p:par>
                        <p:par>
                          <p:cTn id="29" fill="hold">
                            <p:stCondLst>
                              <p:cond delay="1500"/>
                            </p:stCondLst>
                            <p:childTnLst>
                              <p:par>
                                <p:cTn id="30" presetID="10" presetClass="entr" presetSubtype="0" fill="hold" nodeType="afterEffect">
                                  <p:stCondLst>
                                    <p:cond delay="50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fade">
                                      <p:cBhvr>
                                        <p:cTn id="32" dur="500"/>
                                        <p:tgtEl>
                                          <p:spTgt spid="4">
                                            <p:txEl>
                                              <p:pRg st="7" end="7"/>
                                            </p:txEl>
                                          </p:spTgt>
                                        </p:tgtEl>
                                      </p:cBhvr>
                                    </p:animEffect>
                                  </p:childTnLst>
                                </p:cTn>
                              </p:par>
                            </p:childTnLst>
                          </p:cTn>
                        </p:par>
                        <p:par>
                          <p:cTn id="33" fill="hold">
                            <p:stCondLst>
                              <p:cond delay="2500"/>
                            </p:stCondLst>
                            <p:childTnLst>
                              <p:par>
                                <p:cTn id="34" presetID="10" presetClass="entr" presetSubtype="0" fill="hold" nodeType="afterEffect">
                                  <p:stCondLst>
                                    <p:cond delay="500"/>
                                  </p:stCondLst>
                                  <p:childTnLst>
                                    <p:set>
                                      <p:cBhvr>
                                        <p:cTn id="35" dur="1" fill="hold">
                                          <p:stCondLst>
                                            <p:cond delay="0"/>
                                          </p:stCondLst>
                                        </p:cTn>
                                        <p:tgtEl>
                                          <p:spTgt spid="4">
                                            <p:txEl>
                                              <p:pRg st="8" end="8"/>
                                            </p:txEl>
                                          </p:spTgt>
                                        </p:tgtEl>
                                        <p:attrNameLst>
                                          <p:attrName>style.visibility</p:attrName>
                                        </p:attrNameLst>
                                      </p:cBhvr>
                                      <p:to>
                                        <p:strVal val="visible"/>
                                      </p:to>
                                    </p:set>
                                    <p:animEffect transition="in" filter="fade">
                                      <p:cBhvr>
                                        <p:cTn id="36" dur="500"/>
                                        <p:tgtEl>
                                          <p:spTgt spid="4">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F50A9-7655-45F1-BDC7-E258090A41E6}"/>
              </a:ext>
            </a:extLst>
          </p:cNvPr>
          <p:cNvSpPr>
            <a:spLocks noGrp="1"/>
          </p:cNvSpPr>
          <p:nvPr>
            <p:ph type="title"/>
          </p:nvPr>
        </p:nvSpPr>
        <p:spPr/>
        <p:txBody>
          <a:bodyPr/>
          <a:lstStyle/>
          <a:p>
            <a:r>
              <a:rPr lang="en-US"/>
              <a:t>Study Insights</a:t>
            </a:r>
          </a:p>
        </p:txBody>
      </p:sp>
      <p:sp>
        <p:nvSpPr>
          <p:cNvPr id="3" name="Content Placeholder 2">
            <a:extLst>
              <a:ext uri="{FF2B5EF4-FFF2-40B4-BE49-F238E27FC236}">
                <a16:creationId xmlns:a16="http://schemas.microsoft.com/office/drawing/2014/main" id="{19DBD64B-B10F-4BBC-BBD4-5A741BA8DBBF}"/>
              </a:ext>
            </a:extLst>
          </p:cNvPr>
          <p:cNvSpPr>
            <a:spLocks noGrp="1"/>
          </p:cNvSpPr>
          <p:nvPr>
            <p:ph idx="1"/>
          </p:nvPr>
        </p:nvSpPr>
        <p:spPr/>
        <p:txBody>
          <a:bodyPr>
            <a:normAutofit/>
          </a:bodyPr>
          <a:lstStyle/>
          <a:p>
            <a:pPr marL="0" indent="0" algn="ctr">
              <a:buNone/>
            </a:pPr>
            <a:endParaRPr lang="en-US" sz="3600" i="1" dirty="0"/>
          </a:p>
          <a:p>
            <a:pPr marL="0" indent="0" algn="ctr">
              <a:buNone/>
            </a:pPr>
            <a:r>
              <a:rPr lang="en-US" sz="3600" i="1" dirty="0"/>
              <a:t>The #1 reason to incorporate poverty into </a:t>
            </a:r>
          </a:p>
          <a:p>
            <a:pPr marL="0" indent="0" algn="ctr">
              <a:buNone/>
            </a:pPr>
            <a:r>
              <a:rPr lang="en-US" sz="3600" i="1" dirty="0"/>
              <a:t>business education is the students’ personal confidence </a:t>
            </a:r>
          </a:p>
          <a:p>
            <a:pPr marL="0" indent="0" algn="ctr">
              <a:buNone/>
            </a:pPr>
            <a:r>
              <a:rPr lang="en-US" sz="3600" i="1" dirty="0"/>
              <a:t>in the importance of the topic.</a:t>
            </a:r>
          </a:p>
        </p:txBody>
      </p:sp>
    </p:spTree>
    <p:extLst>
      <p:ext uri="{BB962C8B-B14F-4D97-AF65-F5344CB8AC3E}">
        <p14:creationId xmlns:p14="http://schemas.microsoft.com/office/powerpoint/2010/main" val="2609157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25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125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2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F50A9-7655-45F1-BDC7-E258090A41E6}"/>
              </a:ext>
            </a:extLst>
          </p:cNvPr>
          <p:cNvSpPr>
            <a:spLocks noGrp="1"/>
          </p:cNvSpPr>
          <p:nvPr>
            <p:ph type="title"/>
          </p:nvPr>
        </p:nvSpPr>
        <p:spPr/>
        <p:txBody>
          <a:bodyPr/>
          <a:lstStyle/>
          <a:p>
            <a:r>
              <a:rPr lang="en-US"/>
              <a:t>Study Insights</a:t>
            </a:r>
          </a:p>
        </p:txBody>
      </p:sp>
      <p:sp>
        <p:nvSpPr>
          <p:cNvPr id="3" name="Content Placeholder 2">
            <a:extLst>
              <a:ext uri="{FF2B5EF4-FFF2-40B4-BE49-F238E27FC236}">
                <a16:creationId xmlns:a16="http://schemas.microsoft.com/office/drawing/2014/main" id="{19DBD64B-B10F-4BBC-BBD4-5A741BA8DBBF}"/>
              </a:ext>
            </a:extLst>
          </p:cNvPr>
          <p:cNvSpPr>
            <a:spLocks noGrp="1"/>
          </p:cNvSpPr>
          <p:nvPr>
            <p:ph idx="1"/>
          </p:nvPr>
        </p:nvSpPr>
        <p:spPr/>
        <p:txBody>
          <a:bodyPr>
            <a:normAutofit/>
          </a:bodyPr>
          <a:lstStyle/>
          <a:p>
            <a:pPr marL="0" indent="0" algn="ctr">
              <a:buNone/>
            </a:pPr>
            <a:endParaRPr lang="en-US" sz="3600" i="1" dirty="0"/>
          </a:p>
          <a:p>
            <a:pPr marL="0" indent="0" algn="ctr">
              <a:buNone/>
            </a:pPr>
            <a:r>
              <a:rPr lang="en-US" sz="3600" i="1" dirty="0"/>
              <a:t>There is plenty of opportunity for all business disciplines, including quantitative ones, to integrate poverty into course study</a:t>
            </a:r>
          </a:p>
        </p:txBody>
      </p:sp>
    </p:spTree>
    <p:extLst>
      <p:ext uri="{BB962C8B-B14F-4D97-AF65-F5344CB8AC3E}">
        <p14:creationId xmlns:p14="http://schemas.microsoft.com/office/powerpoint/2010/main" val="1338557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6B77B-1CB7-40DF-AC0E-2687A4A1B487}"/>
              </a:ext>
            </a:extLst>
          </p:cNvPr>
          <p:cNvSpPr>
            <a:spLocks noGrp="1"/>
          </p:cNvSpPr>
          <p:nvPr>
            <p:ph type="title"/>
          </p:nvPr>
        </p:nvSpPr>
        <p:spPr/>
        <p:txBody>
          <a:bodyPr/>
          <a:lstStyle/>
          <a:p>
            <a:r>
              <a:rPr lang="en-US" dirty="0"/>
              <a:t>Presentation Overview</a:t>
            </a:r>
          </a:p>
        </p:txBody>
      </p:sp>
      <p:graphicFrame>
        <p:nvGraphicFramePr>
          <p:cNvPr id="4" name="Content Placeholder 3">
            <a:extLst>
              <a:ext uri="{FF2B5EF4-FFF2-40B4-BE49-F238E27FC236}">
                <a16:creationId xmlns:a16="http://schemas.microsoft.com/office/drawing/2014/main" id="{85C91E55-2904-4887-94A7-E7008B10A407}"/>
              </a:ext>
            </a:extLst>
          </p:cNvPr>
          <p:cNvGraphicFramePr>
            <a:graphicFrameLocks noGrp="1"/>
          </p:cNvGraphicFramePr>
          <p:nvPr>
            <p:ph idx="1"/>
            <p:extLst>
              <p:ext uri="{D42A27DB-BD31-4B8C-83A1-F6EECF244321}">
                <p14:modId xmlns:p14="http://schemas.microsoft.com/office/powerpoint/2010/main" val="21008747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6611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F50A9-7655-45F1-BDC7-E258090A41E6}"/>
              </a:ext>
            </a:extLst>
          </p:cNvPr>
          <p:cNvSpPr>
            <a:spLocks noGrp="1"/>
          </p:cNvSpPr>
          <p:nvPr>
            <p:ph type="title"/>
          </p:nvPr>
        </p:nvSpPr>
        <p:spPr/>
        <p:txBody>
          <a:bodyPr/>
          <a:lstStyle/>
          <a:p>
            <a:r>
              <a:rPr lang="en-US"/>
              <a:t>Study Insights</a:t>
            </a:r>
          </a:p>
        </p:txBody>
      </p:sp>
      <p:sp>
        <p:nvSpPr>
          <p:cNvPr id="3" name="Content Placeholder 2">
            <a:extLst>
              <a:ext uri="{FF2B5EF4-FFF2-40B4-BE49-F238E27FC236}">
                <a16:creationId xmlns:a16="http://schemas.microsoft.com/office/drawing/2014/main" id="{19DBD64B-B10F-4BBC-BBD4-5A741BA8DBBF}"/>
              </a:ext>
            </a:extLst>
          </p:cNvPr>
          <p:cNvSpPr>
            <a:spLocks noGrp="1"/>
          </p:cNvSpPr>
          <p:nvPr>
            <p:ph idx="1"/>
          </p:nvPr>
        </p:nvSpPr>
        <p:spPr/>
        <p:txBody>
          <a:bodyPr>
            <a:normAutofit/>
          </a:bodyPr>
          <a:lstStyle/>
          <a:p>
            <a:r>
              <a:rPr lang="en-US" dirty="0">
                <a:solidFill>
                  <a:schemeClr val="tx1">
                    <a:lumMod val="65000"/>
                    <a:lumOff val="35000"/>
                  </a:schemeClr>
                </a:solidFill>
              </a:rPr>
              <a:t>Students report low exposure to the SDGs and class assignments</a:t>
            </a:r>
          </a:p>
          <a:p>
            <a:pPr lvl="1"/>
            <a:r>
              <a:rPr lang="en-US" dirty="0">
                <a:solidFill>
                  <a:schemeClr val="tx1"/>
                </a:solidFill>
              </a:rPr>
              <a:t>Let’s put this in the curriculum!</a:t>
            </a:r>
          </a:p>
          <a:p>
            <a:r>
              <a:rPr lang="en-US" dirty="0">
                <a:solidFill>
                  <a:schemeClr val="tx1">
                    <a:lumMod val="65000"/>
                    <a:lumOff val="35000"/>
                  </a:schemeClr>
                </a:solidFill>
              </a:rPr>
              <a:t>Faculty voice is not influential in students’ determination of whether or not poverty is a legitimate topic</a:t>
            </a:r>
          </a:p>
          <a:p>
            <a:pPr lvl="1"/>
            <a:r>
              <a:rPr lang="en-US" dirty="0">
                <a:solidFill>
                  <a:schemeClr val="tx1"/>
                </a:solidFill>
              </a:rPr>
              <a:t>Faculty: use your voices! Add assignments, discussions, readings…talk about the centrality of poverty (threshold concept)</a:t>
            </a:r>
          </a:p>
          <a:p>
            <a:r>
              <a:rPr lang="en-US" dirty="0">
                <a:solidFill>
                  <a:schemeClr val="tx1">
                    <a:lumMod val="65000"/>
                    <a:lumOff val="35000"/>
                  </a:schemeClr>
                </a:solidFill>
              </a:rPr>
              <a:t>Students do not look to employers to assign responsibility for poverty alleviation to them </a:t>
            </a:r>
          </a:p>
          <a:p>
            <a:pPr lvl="1"/>
            <a:r>
              <a:rPr lang="en-US" dirty="0">
                <a:solidFill>
                  <a:schemeClr val="tx1"/>
                </a:solidFill>
              </a:rPr>
              <a:t>Let’s teach students about Responsible Management – so that they expect to be responsible for poverty alleviation </a:t>
            </a:r>
            <a:r>
              <a:rPr lang="en-US" i="1" u="sng" dirty="0">
                <a:solidFill>
                  <a:schemeClr val="tx1"/>
                </a:solidFill>
              </a:rPr>
              <a:t>especially</a:t>
            </a:r>
            <a:r>
              <a:rPr lang="en-US" i="1" dirty="0">
                <a:solidFill>
                  <a:schemeClr val="tx1"/>
                </a:solidFill>
              </a:rPr>
              <a:t> </a:t>
            </a:r>
            <a:r>
              <a:rPr lang="en-US" dirty="0">
                <a:solidFill>
                  <a:schemeClr val="tx1"/>
                </a:solidFill>
              </a:rPr>
              <a:t>as businesspeople</a:t>
            </a:r>
          </a:p>
          <a:p>
            <a:pPr lvl="1"/>
            <a:endParaRPr lang="en-US" dirty="0"/>
          </a:p>
        </p:txBody>
      </p:sp>
    </p:spTree>
    <p:extLst>
      <p:ext uri="{BB962C8B-B14F-4D97-AF65-F5344CB8AC3E}">
        <p14:creationId xmlns:p14="http://schemas.microsoft.com/office/powerpoint/2010/main" val="4214893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par>
                          <p:cTn id="17" fill="hold">
                            <p:stCondLst>
                              <p:cond delay="500"/>
                            </p:stCondLst>
                            <p:childTnLst>
                              <p:par>
                                <p:cTn id="18" presetID="10" presetClass="entr" presetSubtype="0" fill="hold" nodeType="afterEffect">
                                  <p:stCondLst>
                                    <p:cond delay="50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par>
                          <p:cTn id="26" fill="hold">
                            <p:stCondLst>
                              <p:cond delay="500"/>
                            </p:stCondLst>
                            <p:childTnLst>
                              <p:par>
                                <p:cTn id="27" presetID="10" presetClass="entr" presetSubtype="0" fill="hold" nodeType="afterEffect">
                                  <p:stCondLst>
                                    <p:cond delay="50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F50A9-7655-45F1-BDC7-E258090A41E6}"/>
              </a:ext>
            </a:extLst>
          </p:cNvPr>
          <p:cNvSpPr>
            <a:spLocks noGrp="1"/>
          </p:cNvSpPr>
          <p:nvPr>
            <p:ph type="title"/>
          </p:nvPr>
        </p:nvSpPr>
        <p:spPr/>
        <p:txBody>
          <a:bodyPr/>
          <a:lstStyle/>
          <a:p>
            <a:r>
              <a:rPr lang="en-US" dirty="0"/>
              <a:t>Thanks!</a:t>
            </a:r>
          </a:p>
        </p:txBody>
      </p:sp>
      <p:sp>
        <p:nvSpPr>
          <p:cNvPr id="3" name="Content Placeholder 2">
            <a:extLst>
              <a:ext uri="{FF2B5EF4-FFF2-40B4-BE49-F238E27FC236}">
                <a16:creationId xmlns:a16="http://schemas.microsoft.com/office/drawing/2014/main" id="{19DBD64B-B10F-4BBC-BBD4-5A741BA8DBBF}"/>
              </a:ext>
            </a:extLst>
          </p:cNvPr>
          <p:cNvSpPr>
            <a:spLocks noGrp="1"/>
          </p:cNvSpPr>
          <p:nvPr>
            <p:ph idx="1"/>
          </p:nvPr>
        </p:nvSpPr>
        <p:spPr/>
        <p:txBody>
          <a:bodyPr>
            <a:normAutofit/>
          </a:bodyPr>
          <a:lstStyle/>
          <a:p>
            <a:pPr lvl="1"/>
            <a:r>
              <a:rPr lang="en-US" dirty="0"/>
              <a:t>Questions?</a:t>
            </a:r>
          </a:p>
        </p:txBody>
      </p:sp>
    </p:spTree>
    <p:extLst>
      <p:ext uri="{BB962C8B-B14F-4D97-AF65-F5344CB8AC3E}">
        <p14:creationId xmlns:p14="http://schemas.microsoft.com/office/powerpoint/2010/main" val="2955608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54850-579D-4C43-9B63-17908110E639}"/>
              </a:ext>
            </a:extLst>
          </p:cNvPr>
          <p:cNvSpPr>
            <a:spLocks noGrp="1"/>
          </p:cNvSpPr>
          <p:nvPr>
            <p:ph type="title"/>
          </p:nvPr>
        </p:nvSpPr>
        <p:spPr/>
        <p:txBody>
          <a:bodyPr/>
          <a:lstStyle/>
          <a:p>
            <a:r>
              <a:rPr lang="en-US" dirty="0"/>
              <a:t>Issue of Poverty in Management Education</a:t>
            </a:r>
          </a:p>
        </p:txBody>
      </p:sp>
      <p:sp>
        <p:nvSpPr>
          <p:cNvPr id="3" name="Content Placeholder 2">
            <a:extLst>
              <a:ext uri="{FF2B5EF4-FFF2-40B4-BE49-F238E27FC236}">
                <a16:creationId xmlns:a16="http://schemas.microsoft.com/office/drawing/2014/main" id="{55F548A2-51EF-4965-B03F-F2D9E72E497D}"/>
              </a:ext>
            </a:extLst>
          </p:cNvPr>
          <p:cNvSpPr>
            <a:spLocks noGrp="1"/>
          </p:cNvSpPr>
          <p:nvPr>
            <p:ph idx="1"/>
          </p:nvPr>
        </p:nvSpPr>
        <p:spPr/>
        <p:txBody>
          <a:bodyPr/>
          <a:lstStyle/>
          <a:p>
            <a:r>
              <a:rPr lang="en-US" dirty="0"/>
              <a:t>Is gaining acceptance</a:t>
            </a:r>
          </a:p>
          <a:p>
            <a:pPr lvl="1"/>
            <a:r>
              <a:rPr lang="en-US" dirty="0"/>
              <a:t>Rise in corporate social responsibility</a:t>
            </a:r>
          </a:p>
          <a:p>
            <a:pPr lvl="1"/>
            <a:r>
              <a:rPr lang="en-US" dirty="0"/>
              <a:t>Rise in responsible management</a:t>
            </a:r>
          </a:p>
          <a:p>
            <a:pPr lvl="1"/>
            <a:endParaRPr lang="en-US" dirty="0"/>
          </a:p>
          <a:p>
            <a:pPr lvl="1"/>
            <a:endParaRPr lang="en-US" dirty="0"/>
          </a:p>
          <a:p>
            <a:pPr marL="914400" lvl="2" indent="0">
              <a:buNone/>
            </a:pPr>
            <a:endParaRPr lang="en-US" dirty="0"/>
          </a:p>
          <a:p>
            <a:pPr lvl="3"/>
            <a:endParaRPr lang="en-US" dirty="0"/>
          </a:p>
        </p:txBody>
      </p:sp>
      <p:pic>
        <p:nvPicPr>
          <p:cNvPr id="4" name="Content Placeholder 9">
            <a:extLst>
              <a:ext uri="{FF2B5EF4-FFF2-40B4-BE49-F238E27FC236}">
                <a16:creationId xmlns:a16="http://schemas.microsoft.com/office/drawing/2014/main" id="{9F1CD742-EAD4-46BC-B8D2-C2D9BFFDC8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429000"/>
            <a:ext cx="6278219" cy="2534918"/>
          </a:xfrm>
          <a:prstGeom prst="rect">
            <a:avLst/>
          </a:prstGeom>
        </p:spPr>
      </p:pic>
      <p:pic>
        <p:nvPicPr>
          <p:cNvPr id="6" name="Picture 5">
            <a:extLst>
              <a:ext uri="{FF2B5EF4-FFF2-40B4-BE49-F238E27FC236}">
                <a16:creationId xmlns:a16="http://schemas.microsoft.com/office/drawing/2014/main" id="{4BAC0771-7AE3-4B30-BA31-4B6C64EF0F8F}"/>
              </a:ext>
            </a:extLst>
          </p:cNvPr>
          <p:cNvPicPr>
            <a:picLocks noChangeAspect="1"/>
          </p:cNvPicPr>
          <p:nvPr/>
        </p:nvPicPr>
        <p:blipFill>
          <a:blip r:embed="rId3"/>
          <a:stretch>
            <a:fillRect/>
          </a:stretch>
        </p:blipFill>
        <p:spPr>
          <a:xfrm>
            <a:off x="7440200" y="3429000"/>
            <a:ext cx="4308372" cy="2424372"/>
          </a:xfrm>
          <a:prstGeom prst="rect">
            <a:avLst/>
          </a:prstGeom>
        </p:spPr>
      </p:pic>
    </p:spTree>
    <p:extLst>
      <p:ext uri="{BB962C8B-B14F-4D97-AF65-F5344CB8AC3E}">
        <p14:creationId xmlns:p14="http://schemas.microsoft.com/office/powerpoint/2010/main" val="2846098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par>
                                <p:cTn id="19" presetID="10"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54850-579D-4C43-9B63-17908110E639}"/>
              </a:ext>
            </a:extLst>
          </p:cNvPr>
          <p:cNvSpPr>
            <a:spLocks noGrp="1"/>
          </p:cNvSpPr>
          <p:nvPr>
            <p:ph type="title"/>
          </p:nvPr>
        </p:nvSpPr>
        <p:spPr/>
        <p:txBody>
          <a:bodyPr/>
          <a:lstStyle/>
          <a:p>
            <a:r>
              <a:rPr lang="en-US" dirty="0"/>
              <a:t>Issue of Poverty in Management Education</a:t>
            </a:r>
          </a:p>
        </p:txBody>
      </p:sp>
      <p:sp>
        <p:nvSpPr>
          <p:cNvPr id="3" name="Content Placeholder 2">
            <a:extLst>
              <a:ext uri="{FF2B5EF4-FFF2-40B4-BE49-F238E27FC236}">
                <a16:creationId xmlns:a16="http://schemas.microsoft.com/office/drawing/2014/main" id="{55F548A2-51EF-4965-B03F-F2D9E72E497D}"/>
              </a:ext>
            </a:extLst>
          </p:cNvPr>
          <p:cNvSpPr>
            <a:spLocks noGrp="1"/>
          </p:cNvSpPr>
          <p:nvPr>
            <p:ph idx="1"/>
          </p:nvPr>
        </p:nvSpPr>
        <p:spPr/>
        <p:txBody>
          <a:bodyPr/>
          <a:lstStyle/>
          <a:p>
            <a:r>
              <a:rPr lang="en-US" dirty="0"/>
              <a:t>Increased scholarship by business and management faculty</a:t>
            </a:r>
          </a:p>
          <a:p>
            <a:pPr lvl="1"/>
            <a:r>
              <a:rPr lang="en-US" dirty="0"/>
              <a:t>Global research on faculty acceptance</a:t>
            </a:r>
          </a:p>
          <a:p>
            <a:pPr lvl="1"/>
            <a:r>
              <a:rPr lang="en-US" dirty="0"/>
              <a:t>Development of classroom pedagogies</a:t>
            </a:r>
          </a:p>
          <a:p>
            <a:pPr lvl="2"/>
            <a:r>
              <a:rPr lang="en-US" dirty="0"/>
              <a:t>Books</a:t>
            </a:r>
          </a:p>
          <a:p>
            <a:pPr lvl="2"/>
            <a:r>
              <a:rPr lang="en-US" dirty="0"/>
              <a:t>Scholarly articles</a:t>
            </a:r>
          </a:p>
          <a:p>
            <a:pPr lvl="2"/>
            <a:r>
              <a:rPr lang="en-US" dirty="0"/>
              <a:t>Online Resources </a:t>
            </a:r>
          </a:p>
          <a:p>
            <a:pPr marL="914400" lvl="2" indent="0">
              <a:buNone/>
            </a:pPr>
            <a:endParaRPr lang="en-US" dirty="0"/>
          </a:p>
          <a:p>
            <a:pPr lvl="3"/>
            <a:endParaRPr lang="en-US" dirty="0"/>
          </a:p>
        </p:txBody>
      </p:sp>
      <p:pic>
        <p:nvPicPr>
          <p:cNvPr id="5" name="Picture 4">
            <a:extLst>
              <a:ext uri="{FF2B5EF4-FFF2-40B4-BE49-F238E27FC236}">
                <a16:creationId xmlns:a16="http://schemas.microsoft.com/office/drawing/2014/main" id="{2C9D5F1B-D354-4BF4-AFDC-217ECC59A3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8330" y="4586785"/>
            <a:ext cx="1456246" cy="2050774"/>
          </a:xfrm>
          <a:prstGeom prst="rect">
            <a:avLst/>
          </a:prstGeom>
        </p:spPr>
      </p:pic>
      <p:pic>
        <p:nvPicPr>
          <p:cNvPr id="7" name="Picture 6">
            <a:extLst>
              <a:ext uri="{FF2B5EF4-FFF2-40B4-BE49-F238E27FC236}">
                <a16:creationId xmlns:a16="http://schemas.microsoft.com/office/drawing/2014/main" id="{129F2D22-032D-4DA6-BF97-FE6E81D9AA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7748" y="4570634"/>
            <a:ext cx="1428750" cy="2066925"/>
          </a:xfrm>
          <a:prstGeom prst="rect">
            <a:avLst/>
          </a:prstGeom>
        </p:spPr>
      </p:pic>
      <p:pic>
        <p:nvPicPr>
          <p:cNvPr id="9" name="Picture 8">
            <a:extLst>
              <a:ext uri="{FF2B5EF4-FFF2-40B4-BE49-F238E27FC236}">
                <a16:creationId xmlns:a16="http://schemas.microsoft.com/office/drawing/2014/main" id="{DAACDD89-F181-481C-84BD-9005467F34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3073" y="4586785"/>
            <a:ext cx="2050774" cy="2050774"/>
          </a:xfrm>
          <a:prstGeom prst="rect">
            <a:avLst/>
          </a:prstGeom>
        </p:spPr>
      </p:pic>
      <p:pic>
        <p:nvPicPr>
          <p:cNvPr id="11" name="Picture 10">
            <a:extLst>
              <a:ext uri="{FF2B5EF4-FFF2-40B4-BE49-F238E27FC236}">
                <a16:creationId xmlns:a16="http://schemas.microsoft.com/office/drawing/2014/main" id="{F8C47BE3-7105-42B0-A211-B1FE8E203A5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29670" y="4570634"/>
            <a:ext cx="3486150" cy="1884199"/>
          </a:xfrm>
          <a:prstGeom prst="rect">
            <a:avLst/>
          </a:prstGeom>
        </p:spPr>
      </p:pic>
    </p:spTree>
    <p:extLst>
      <p:ext uri="{BB962C8B-B14F-4D97-AF65-F5344CB8AC3E}">
        <p14:creationId xmlns:p14="http://schemas.microsoft.com/office/powerpoint/2010/main" val="208546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par>
                                <p:cTn id="26" presetID="10" presetClass="entr" presetSubtype="0"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F769C8-F051-45FF-A5C4-2D0933E14B49}"/>
              </a:ext>
            </a:extLst>
          </p:cNvPr>
          <p:cNvSpPr>
            <a:spLocks noGrp="1"/>
          </p:cNvSpPr>
          <p:nvPr>
            <p:ph type="title"/>
          </p:nvPr>
        </p:nvSpPr>
        <p:spPr/>
        <p:txBody>
          <a:bodyPr/>
          <a:lstStyle/>
          <a:p>
            <a:r>
              <a:rPr lang="en-US" dirty="0"/>
              <a:t>Student Voice: It’s Importance</a:t>
            </a:r>
          </a:p>
        </p:txBody>
      </p:sp>
      <p:sp>
        <p:nvSpPr>
          <p:cNvPr id="6" name="Content Placeholder 5">
            <a:extLst>
              <a:ext uri="{FF2B5EF4-FFF2-40B4-BE49-F238E27FC236}">
                <a16:creationId xmlns:a16="http://schemas.microsoft.com/office/drawing/2014/main" id="{D6A24C75-5DC7-4912-BBF7-E917F33C941B}"/>
              </a:ext>
            </a:extLst>
          </p:cNvPr>
          <p:cNvSpPr>
            <a:spLocks noGrp="1"/>
          </p:cNvSpPr>
          <p:nvPr>
            <p:ph idx="1"/>
          </p:nvPr>
        </p:nvSpPr>
        <p:spPr/>
        <p:txBody>
          <a:bodyPr/>
          <a:lstStyle/>
          <a:p>
            <a:pPr>
              <a:buFont typeface="Wingdings" panose="05000000000000000000" pitchFamily="2" charset="2"/>
              <a:buChar char="Ø"/>
            </a:pPr>
            <a:r>
              <a:rPr lang="en-US" i="1" dirty="0">
                <a:effectLst/>
                <a:latin typeface="Book Antiqua" panose="02040602050305030304" pitchFamily="18" charset="0"/>
                <a:ea typeface="Calibri" panose="020F0502020204030204" pitchFamily="34" charset="0"/>
                <a:cs typeface="Times New Roman" panose="02020603050405020304" pitchFamily="18" charset="0"/>
              </a:rPr>
              <a:t> While students may not be well versed in pedagogy, they innately know many critical things about how they learn and what supports the process. This information, when heard, can fuel critical discussion on effective teaching and learning. </a:t>
            </a:r>
          </a:p>
          <a:p>
            <a:pPr lvl="5"/>
            <a:endParaRPr lang="en-US" sz="1200" b="0" i="0" u="none" strike="noStrike" baseline="0" dirty="0">
              <a:solidFill>
                <a:srgbClr val="000000"/>
              </a:solidFill>
              <a:latin typeface="AdvTTec369687"/>
            </a:endParaRPr>
          </a:p>
          <a:p>
            <a:pPr lvl="5"/>
            <a:r>
              <a:rPr lang="en-US" b="0" i="0" u="none" strike="noStrike" baseline="0" dirty="0">
                <a:solidFill>
                  <a:srgbClr val="000000"/>
                </a:solidFill>
                <a:latin typeface="Calibri" panose="020F0502020204030204" pitchFamily="34" charset="0"/>
                <a:cs typeface="Calibri" panose="020F0502020204030204" pitchFamily="34" charset="0"/>
              </a:rPr>
              <a:t>Erik Blair</a:t>
            </a:r>
            <a:r>
              <a:rPr lang="en-US" b="0" i="0" u="none" strike="noStrike" baseline="0" dirty="0">
                <a:solidFill>
                  <a:srgbClr val="000080"/>
                </a:solidFill>
                <a:latin typeface="Calibri" panose="020F0502020204030204" pitchFamily="34" charset="0"/>
                <a:cs typeface="Calibri" panose="020F0502020204030204" pitchFamily="34" charset="0"/>
              </a:rPr>
              <a:t> </a:t>
            </a:r>
            <a:r>
              <a:rPr lang="en-US" b="0" i="0" u="none" strike="noStrike" baseline="0" dirty="0">
                <a:solidFill>
                  <a:srgbClr val="000000"/>
                </a:solidFill>
                <a:latin typeface="Calibri" panose="020F0502020204030204" pitchFamily="34" charset="0"/>
                <a:cs typeface="Calibri" panose="020F0502020204030204" pitchFamily="34" charset="0"/>
              </a:rPr>
              <a:t>and Keisha Valdez Noel: </a:t>
            </a:r>
            <a:r>
              <a:rPr lang="en-US" i="1" u="none" strike="noStrike" baseline="0" dirty="0">
                <a:latin typeface="Calibri" panose="020F0502020204030204" pitchFamily="34" charset="0"/>
                <a:cs typeface="Calibri" panose="020F0502020204030204" pitchFamily="34" charset="0"/>
              </a:rPr>
              <a:t>Improving higher education practice through student evaluation systems: is the student voice being heard</a:t>
            </a:r>
            <a:r>
              <a:rPr lang="en-US" b="0" i="0" u="none" strike="noStrike" baseline="0" dirty="0">
                <a:latin typeface="Calibri" panose="020F0502020204030204" pitchFamily="34" charset="0"/>
                <a:cs typeface="Calibri" panose="020F0502020204030204" pitchFamily="34" charset="0"/>
              </a:rPr>
              <a:t>?</a:t>
            </a:r>
            <a:endParaRPr lang="en-US"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514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1DD41-37FD-4359-98B1-C5620434FA1F}"/>
              </a:ext>
            </a:extLst>
          </p:cNvPr>
          <p:cNvSpPr>
            <a:spLocks noGrp="1"/>
          </p:cNvSpPr>
          <p:nvPr>
            <p:ph type="title"/>
          </p:nvPr>
        </p:nvSpPr>
        <p:spPr/>
        <p:txBody>
          <a:bodyPr/>
          <a:lstStyle/>
          <a:p>
            <a:r>
              <a:rPr lang="en-US" dirty="0"/>
              <a:t>The Student Voice</a:t>
            </a:r>
          </a:p>
        </p:txBody>
      </p:sp>
      <p:sp>
        <p:nvSpPr>
          <p:cNvPr id="3" name="Content Placeholder 2">
            <a:extLst>
              <a:ext uri="{FF2B5EF4-FFF2-40B4-BE49-F238E27FC236}">
                <a16:creationId xmlns:a16="http://schemas.microsoft.com/office/drawing/2014/main" id="{4102FF62-D6F5-49DD-B69C-4971F071A009}"/>
              </a:ext>
            </a:extLst>
          </p:cNvPr>
          <p:cNvSpPr>
            <a:spLocks noGrp="1"/>
          </p:cNvSpPr>
          <p:nvPr>
            <p:ph sz="half" idx="1"/>
          </p:nvPr>
        </p:nvSpPr>
        <p:spPr/>
        <p:txBody>
          <a:bodyPr/>
          <a:lstStyle/>
          <a:p>
            <a:r>
              <a:rPr lang="en-US" dirty="0"/>
              <a:t>Course evaluations</a:t>
            </a:r>
          </a:p>
          <a:p>
            <a:r>
              <a:rPr lang="en-US" dirty="0"/>
              <a:t> Program development</a:t>
            </a:r>
          </a:p>
          <a:p>
            <a:r>
              <a:rPr lang="en-US" dirty="0"/>
              <a:t> Individual topics of interest</a:t>
            </a:r>
          </a:p>
          <a:p>
            <a:pPr marL="0" indent="0">
              <a:buNone/>
            </a:pPr>
            <a:endParaRPr lang="en-US" dirty="0"/>
          </a:p>
        </p:txBody>
      </p:sp>
      <p:sp>
        <p:nvSpPr>
          <p:cNvPr id="4" name="Content Placeholder 3">
            <a:extLst>
              <a:ext uri="{FF2B5EF4-FFF2-40B4-BE49-F238E27FC236}">
                <a16:creationId xmlns:a16="http://schemas.microsoft.com/office/drawing/2014/main" id="{F5849FC8-5F27-4DA5-9DFB-4B8C8E259F5E}"/>
              </a:ext>
            </a:extLst>
          </p:cNvPr>
          <p:cNvSpPr>
            <a:spLocks noGrp="1"/>
          </p:cNvSpPr>
          <p:nvPr>
            <p:ph sz="half" idx="2"/>
          </p:nvPr>
        </p:nvSpPr>
        <p:spPr>
          <a:xfrm>
            <a:off x="6679097" y="1825625"/>
            <a:ext cx="5181600" cy="4351338"/>
          </a:xfrm>
        </p:spPr>
        <p:txBody>
          <a:bodyPr/>
          <a:lstStyle/>
          <a:p>
            <a:endParaRPr lang="en-US" dirty="0"/>
          </a:p>
          <a:p>
            <a:r>
              <a:rPr lang="en-US" dirty="0"/>
              <a:t>Mainly local and national but not global</a:t>
            </a:r>
          </a:p>
        </p:txBody>
      </p:sp>
      <p:sp>
        <p:nvSpPr>
          <p:cNvPr id="5" name="Right Brace 4">
            <a:extLst>
              <a:ext uri="{FF2B5EF4-FFF2-40B4-BE49-F238E27FC236}">
                <a16:creationId xmlns:a16="http://schemas.microsoft.com/office/drawing/2014/main" id="{F0E60D66-BD8E-49B6-B666-41B610191954}"/>
              </a:ext>
            </a:extLst>
          </p:cNvPr>
          <p:cNvSpPr/>
          <p:nvPr/>
        </p:nvSpPr>
        <p:spPr>
          <a:xfrm>
            <a:off x="5223015" y="1782926"/>
            <a:ext cx="1126434" cy="1707115"/>
          </a:xfrm>
          <a:prstGeom prst="rightBrace">
            <a:avLst/>
          </a:prstGeom>
          <a:ln w="38100">
            <a:solidFill>
              <a:schemeClr val="tx2">
                <a:lumMod val="75000"/>
                <a:lumOff val="25000"/>
              </a:schemeClr>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558549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69C45-44F2-480C-9E37-BD6D7A9E49C7}"/>
              </a:ext>
            </a:extLst>
          </p:cNvPr>
          <p:cNvSpPr>
            <a:spLocks noGrp="1"/>
          </p:cNvSpPr>
          <p:nvPr>
            <p:ph type="title"/>
          </p:nvPr>
        </p:nvSpPr>
        <p:spPr/>
        <p:txBody>
          <a:bodyPr/>
          <a:lstStyle/>
          <a:p>
            <a:r>
              <a:rPr lang="en-US" dirty="0"/>
              <a:t>Survey Rationale</a:t>
            </a:r>
          </a:p>
        </p:txBody>
      </p:sp>
      <p:sp>
        <p:nvSpPr>
          <p:cNvPr id="3" name="Content Placeholder 2">
            <a:extLst>
              <a:ext uri="{FF2B5EF4-FFF2-40B4-BE49-F238E27FC236}">
                <a16:creationId xmlns:a16="http://schemas.microsoft.com/office/drawing/2014/main" id="{A3B62899-D48C-4EEE-A806-EEF5BD2D699F}"/>
              </a:ext>
            </a:extLst>
          </p:cNvPr>
          <p:cNvSpPr>
            <a:spLocks noGrp="1"/>
          </p:cNvSpPr>
          <p:nvPr>
            <p:ph idx="1"/>
          </p:nvPr>
        </p:nvSpPr>
        <p:spPr/>
        <p:txBody>
          <a:bodyPr/>
          <a:lstStyle/>
          <a:p>
            <a:r>
              <a:rPr lang="en-US" dirty="0"/>
              <a:t>No survey to date: </a:t>
            </a:r>
          </a:p>
          <a:p>
            <a:pPr lvl="1"/>
            <a:r>
              <a:rPr lang="en-US" dirty="0"/>
              <a:t>Captured student perception data on poverty as a legitimate topic in management education</a:t>
            </a:r>
          </a:p>
          <a:p>
            <a:pPr lvl="1"/>
            <a:r>
              <a:rPr lang="en-US" dirty="0"/>
              <a:t>Asked students to assess stakeholder responsibility for poverty reduction</a:t>
            </a:r>
          </a:p>
          <a:p>
            <a:pPr lvl="1"/>
            <a:r>
              <a:rPr lang="en-US" dirty="0"/>
              <a:t>Did so on a global scale</a:t>
            </a:r>
          </a:p>
          <a:p>
            <a:pPr lvl="1"/>
            <a:endParaRPr lang="en-US" dirty="0"/>
          </a:p>
        </p:txBody>
      </p:sp>
    </p:spTree>
    <p:extLst>
      <p:ext uri="{BB962C8B-B14F-4D97-AF65-F5344CB8AC3E}">
        <p14:creationId xmlns:p14="http://schemas.microsoft.com/office/powerpoint/2010/main" val="3382330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F0C3-BA6A-46C4-8B1F-6FC3089E2FE0}"/>
              </a:ext>
            </a:extLst>
          </p:cNvPr>
          <p:cNvSpPr>
            <a:spLocks noGrp="1"/>
          </p:cNvSpPr>
          <p:nvPr>
            <p:ph type="title"/>
          </p:nvPr>
        </p:nvSpPr>
        <p:spPr/>
        <p:txBody>
          <a:bodyPr/>
          <a:lstStyle/>
          <a:p>
            <a:r>
              <a:rPr lang="en-US" dirty="0"/>
              <a:t>In Passing</a:t>
            </a:r>
          </a:p>
        </p:txBody>
      </p:sp>
      <p:pic>
        <p:nvPicPr>
          <p:cNvPr id="7" name="Content Placeholder 6">
            <a:extLst>
              <a:ext uri="{FF2B5EF4-FFF2-40B4-BE49-F238E27FC236}">
                <a16:creationId xmlns:a16="http://schemas.microsoft.com/office/drawing/2014/main" id="{120DAAA9-39D4-4A18-A580-21DCE19B466F}"/>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199" y="1875233"/>
            <a:ext cx="6069037" cy="3709680"/>
          </a:xfrm>
        </p:spPr>
      </p:pic>
      <p:pic>
        <p:nvPicPr>
          <p:cNvPr id="9" name="Content Placeholder 8">
            <a:extLst>
              <a:ext uri="{FF2B5EF4-FFF2-40B4-BE49-F238E27FC236}">
                <a16:creationId xmlns:a16="http://schemas.microsoft.com/office/drawing/2014/main" id="{E6D3AF4B-A571-447A-A31F-1760917E59A9}"/>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990448" y="2623654"/>
            <a:ext cx="2518117" cy="2511821"/>
          </a:xfrm>
        </p:spPr>
      </p:pic>
    </p:spTree>
    <p:extLst>
      <p:ext uri="{BB962C8B-B14F-4D97-AF65-F5344CB8AC3E}">
        <p14:creationId xmlns:p14="http://schemas.microsoft.com/office/powerpoint/2010/main" val="2707656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E9076-648C-4CEC-A912-D20DFEEDCFFB}"/>
              </a:ext>
            </a:extLst>
          </p:cNvPr>
          <p:cNvSpPr>
            <a:spLocks noGrp="1"/>
          </p:cNvSpPr>
          <p:nvPr>
            <p:ph type="title"/>
          </p:nvPr>
        </p:nvSpPr>
        <p:spPr/>
        <p:txBody>
          <a:bodyPr/>
          <a:lstStyle/>
          <a:p>
            <a:r>
              <a:rPr lang="en-US" dirty="0"/>
              <a:t>Survey Methods</a:t>
            </a:r>
          </a:p>
        </p:txBody>
      </p:sp>
      <p:sp>
        <p:nvSpPr>
          <p:cNvPr id="3" name="Content Placeholder 2">
            <a:extLst>
              <a:ext uri="{FF2B5EF4-FFF2-40B4-BE49-F238E27FC236}">
                <a16:creationId xmlns:a16="http://schemas.microsoft.com/office/drawing/2014/main" id="{8124BB12-7393-4156-A437-4A301238800F}"/>
              </a:ext>
            </a:extLst>
          </p:cNvPr>
          <p:cNvSpPr>
            <a:spLocks noGrp="1"/>
          </p:cNvSpPr>
          <p:nvPr>
            <p:ph idx="1"/>
          </p:nvPr>
        </p:nvSpPr>
        <p:spPr/>
        <p:txBody>
          <a:bodyPr/>
          <a:lstStyle/>
          <a:p>
            <a:r>
              <a:rPr lang="en-US" dirty="0"/>
              <a:t>Global Survey sponsored by the PRME Anti-Poverty Working Group</a:t>
            </a:r>
          </a:p>
          <a:p>
            <a:pPr lvl="1"/>
            <a:r>
              <a:rPr lang="en-US" dirty="0"/>
              <a:t>Given IRB Approval, Dominican University</a:t>
            </a:r>
          </a:p>
          <a:p>
            <a:r>
              <a:rPr lang="en-US" dirty="0"/>
              <a:t>Survey posted on surveymonkey.com (May 2018- January 2019)</a:t>
            </a:r>
          </a:p>
          <a:p>
            <a:r>
              <a:rPr lang="en-US" dirty="0"/>
              <a:t>Survey translated into 11 languages </a:t>
            </a:r>
          </a:p>
          <a:p>
            <a:pPr lvl="1"/>
            <a:r>
              <a:rPr lang="en-US" dirty="0"/>
              <a:t> Arabic, Bulgarian, Chinese, English, French, German, Polish, Portuguese, Russia, Serbo-Croatian, Spanish</a:t>
            </a:r>
          </a:p>
          <a:p>
            <a:r>
              <a:rPr lang="en-US" dirty="0"/>
              <a:t>Had both quantitative and qualitative questions</a:t>
            </a:r>
          </a:p>
          <a:p>
            <a:pPr lvl="1"/>
            <a:r>
              <a:rPr lang="en-US" dirty="0"/>
              <a:t>Quantitative questions:  5 point Likert scale </a:t>
            </a:r>
          </a:p>
          <a:p>
            <a:r>
              <a:rPr lang="en-US" dirty="0"/>
              <a:t>Total responses = 1,385</a:t>
            </a:r>
          </a:p>
        </p:txBody>
      </p:sp>
    </p:spTree>
    <p:extLst>
      <p:ext uri="{BB962C8B-B14F-4D97-AF65-F5344CB8AC3E}">
        <p14:creationId xmlns:p14="http://schemas.microsoft.com/office/powerpoint/2010/main" val="541852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unkyShapesDarkVTI">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Source Sans Pro">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3">
          <a:schemeClr val="accent2"/>
        </a:lnRef>
        <a:fillRef idx="0">
          <a:schemeClr val="accent2"/>
        </a:fillRef>
        <a:effectRef idx="2">
          <a:schemeClr val="accent2"/>
        </a:effectRef>
        <a:fontRef idx="minor">
          <a:schemeClr val="tx1"/>
        </a:fontRef>
      </a:style>
    </a:spDef>
  </a:objectDefaults>
  <a:extraClrSchemeLst/>
  <a:extLst>
    <a:ext uri="{05A4C25C-085E-4340-85A3-A5531E510DB2}">
      <thm15:themeFamily xmlns:thm15="http://schemas.microsoft.com/office/thememl/2012/main" name="FunkyShapesDarkVTI" id="{84637DF0-7D2D-4F20-816C-4D6C45F3FAF2}" vid="{0EF594EE-C33F-480F-80E7-D4F74C1C30EB}"/>
    </a:ext>
  </a:extLst>
</a:theme>
</file>

<file path=docProps/app.xml><?xml version="1.0" encoding="utf-8"?>
<Properties xmlns="http://schemas.openxmlformats.org/officeDocument/2006/extended-properties" xmlns:vt="http://schemas.openxmlformats.org/officeDocument/2006/docPropsVTypes">
  <Template/>
  <TotalTime>2842</TotalTime>
  <Words>1159</Words>
  <Application>Microsoft Office PowerPoint</Application>
  <PresentationFormat>Widescreen</PresentationFormat>
  <Paragraphs>278</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AdvTTec369687</vt:lpstr>
      <vt:lpstr>Arial</vt:lpstr>
      <vt:lpstr>Book Antiqua</vt:lpstr>
      <vt:lpstr>Calibri</vt:lpstr>
      <vt:lpstr>Source Sans Pro</vt:lpstr>
      <vt:lpstr>Tw Cen MT</vt:lpstr>
      <vt:lpstr>Wingdings</vt:lpstr>
      <vt:lpstr>FunkyShapesDarkVTI</vt:lpstr>
      <vt:lpstr>Student Voices on Poverty and the SDGs: Is poverty a legitimate management topic?</vt:lpstr>
      <vt:lpstr>Presentation Overview</vt:lpstr>
      <vt:lpstr>Issue of Poverty in Management Education</vt:lpstr>
      <vt:lpstr>Issue of Poverty in Management Education</vt:lpstr>
      <vt:lpstr>Student Voice: It’s Importance</vt:lpstr>
      <vt:lpstr>The Student Voice</vt:lpstr>
      <vt:lpstr>Survey Rationale</vt:lpstr>
      <vt:lpstr>In Passing</vt:lpstr>
      <vt:lpstr>Survey Methods</vt:lpstr>
      <vt:lpstr>Survey Sections (1)</vt:lpstr>
      <vt:lpstr>Survey Sections (2)</vt:lpstr>
      <vt:lpstr>Respondent Demographics</vt:lpstr>
      <vt:lpstr>What Did We Find?</vt:lpstr>
      <vt:lpstr>Poverty as a legitimate management topic</vt:lpstr>
      <vt:lpstr>Poverty as a legitimate management topic</vt:lpstr>
      <vt:lpstr>Who is responsible for poverty alleviation? </vt:lpstr>
      <vt:lpstr>Am I responsible for poverty alleviation? </vt:lpstr>
      <vt:lpstr>Study Insights</vt:lpstr>
      <vt:lpstr>Study Insights</vt:lpstr>
      <vt:lpstr>Study Insights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Voices on Poverty and the SDGs: Is poverty a legitimate management topic?</dc:title>
  <dc:creator>Al</dc:creator>
  <cp:lastModifiedBy>Al</cp:lastModifiedBy>
  <cp:revision>69</cp:revision>
  <dcterms:created xsi:type="dcterms:W3CDTF">2020-10-10T13:36:47Z</dcterms:created>
  <dcterms:modified xsi:type="dcterms:W3CDTF">2020-10-20T13:52:18Z</dcterms:modified>
</cp:coreProperties>
</file>